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Inter"/>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F4693A-6D39-49D8-8B4A-9C4B346A712D}">
  <a:tblStyle styleId="{76F4693A-6D39-49D8-8B4A-9C4B346A71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bold.fntdata"/><Relationship Id="rId30" Type="http://schemas.openxmlformats.org/officeDocument/2006/relationships/font" Target="fonts/Inter-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2a849f2e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2a849f2e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2a849f2e5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2a849f2e5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2a849f2e5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72a849f2e5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2a849f2e5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2a849f2e5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18f1469bd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e18f1469bd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18f1469bd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18f1469bd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2a849f2e5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2a849f2e5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2a849f2e5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2a849f2e5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2a849f2e5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2a849f2e5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2a849f2e5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2a849f2e5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18f1469b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18f1469b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2a849f2e5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2a849f2e5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2a849f2e5_1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2a849f2e5_1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2a849f2e5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72a849f2e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72a849f2e5_7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72a849f2e5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18f1469bd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18f1469bd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2a849f2e5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2a849f2e5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18f1469bd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18f1469bd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18f1469bd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18f1469bd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18f1469bd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18f1469bd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1a38f167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1a38f167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18f1469bd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18f1469bd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6.png"/><Relationship Id="rId7"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8.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4">
            <a:alphaModFix/>
          </a:blip>
          <a:stretch>
            <a:fillRect/>
          </a:stretch>
        </p:blipFill>
        <p:spPr>
          <a:xfrm>
            <a:off x="45675" y="4713975"/>
            <a:ext cx="819150" cy="381000"/>
          </a:xfrm>
          <a:prstGeom prst="rect">
            <a:avLst/>
          </a:prstGeom>
          <a:noFill/>
          <a:ln>
            <a:noFill/>
          </a:ln>
        </p:spPr>
      </p:pic>
      <p:sp>
        <p:nvSpPr>
          <p:cNvPr id="55" name="Google Shape;55;p13"/>
          <p:cNvSpPr txBox="1"/>
          <p:nvPr/>
        </p:nvSpPr>
        <p:spPr>
          <a:xfrm>
            <a:off x="181675" y="2878750"/>
            <a:ext cx="5261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dk1"/>
                </a:solidFill>
                <a:latin typeface="Georgia"/>
                <a:ea typeface="Georgia"/>
                <a:cs typeface="Georgia"/>
                <a:sym typeface="Georgia"/>
              </a:rPr>
              <a:t>UBS Challenge 2024</a:t>
            </a:r>
            <a:endParaRPr b="1" sz="1600">
              <a:solidFill>
                <a:schemeClr val="dk1"/>
              </a:solidFill>
              <a:latin typeface="Georgia"/>
              <a:ea typeface="Georgia"/>
              <a:cs typeface="Georgia"/>
              <a:sym typeface="Georgia"/>
            </a:endParaRPr>
          </a:p>
          <a:p>
            <a:pPr indent="0" lvl="0" marL="0" rtl="0" algn="l">
              <a:spcBef>
                <a:spcPts val="0"/>
              </a:spcBef>
              <a:spcAft>
                <a:spcPts val="0"/>
              </a:spcAft>
              <a:buNone/>
            </a:pPr>
            <a:r>
              <a:rPr b="1" lang="zh-CN" sz="2000">
                <a:solidFill>
                  <a:schemeClr val="dk1"/>
                </a:solidFill>
                <a:latin typeface="Georgia"/>
                <a:ea typeface="Georgia"/>
                <a:cs typeface="Georgia"/>
                <a:sym typeface="Georgia"/>
              </a:rPr>
              <a:t>Financial Data Engineers 2 风险预警师</a:t>
            </a:r>
            <a:endParaRPr b="1" sz="2000">
              <a:solidFill>
                <a:schemeClr val="dk1"/>
              </a:solidFill>
              <a:latin typeface="Georgia"/>
              <a:ea typeface="Georgia"/>
              <a:cs typeface="Georgia"/>
              <a:sym typeface="Georgia"/>
            </a:endParaRPr>
          </a:p>
        </p:txBody>
      </p:sp>
      <p:sp>
        <p:nvSpPr>
          <p:cNvPr id="56" name="Google Shape;56;p13"/>
          <p:cNvSpPr txBox="1"/>
          <p:nvPr/>
        </p:nvSpPr>
        <p:spPr>
          <a:xfrm>
            <a:off x="4572000" y="4139550"/>
            <a:ext cx="45720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Georgia"/>
                <a:ea typeface="Georgia"/>
                <a:cs typeface="Georgia"/>
                <a:sym typeface="Georgia"/>
              </a:rPr>
              <a:t>Feiyang Xu,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Haoyang Wang</a:t>
            </a:r>
            <a:r>
              <a:rPr lang="zh-CN" sz="1200">
                <a:solidFill>
                  <a:schemeClr val="dk1"/>
                </a:solidFill>
                <a:latin typeface="Georgia"/>
                <a:ea typeface="Georgia"/>
                <a:cs typeface="Georgia"/>
                <a:sym typeface="Georgia"/>
              </a:rPr>
              <a:t>,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Joshua Juan Yin Chan, Nanyang Technological University, PhD Mathematics, 2028</a:t>
            </a:r>
            <a:endParaRPr sz="1200">
              <a:solidFill>
                <a:schemeClr val="dk1"/>
              </a:solidFill>
              <a:latin typeface="Georgia"/>
              <a:ea typeface="Georgia"/>
              <a:cs typeface="Georgia"/>
              <a:sym typeface="Georgia"/>
            </a:endParaRPr>
          </a:p>
          <a:p>
            <a:pPr indent="0" lvl="0" marL="0" rtl="0" algn="l">
              <a:spcBef>
                <a:spcPts val="0"/>
              </a:spcBef>
              <a:spcAft>
                <a:spcPts val="0"/>
              </a:spcAft>
              <a:buNone/>
            </a:pPr>
            <a:r>
              <a:t/>
            </a:r>
            <a:endParaRPr sz="1300">
              <a:solidFill>
                <a:schemeClr val="dk1"/>
              </a:solidFill>
              <a:latin typeface="Georgia"/>
              <a:ea typeface="Georgia"/>
              <a:cs typeface="Georgia"/>
              <a:sym typeface="Georgia"/>
            </a:endParaRPr>
          </a:p>
        </p:txBody>
      </p:sp>
      <p:pic>
        <p:nvPicPr>
          <p:cNvPr id="57" name="Google Shape;57;p13"/>
          <p:cNvPicPr preferRelativeResize="0"/>
          <p:nvPr/>
        </p:nvPicPr>
        <p:blipFill>
          <a:blip r:embed="rId5">
            <a:alphaModFix/>
          </a:blip>
          <a:stretch>
            <a:fillRect/>
          </a:stretch>
        </p:blipFill>
        <p:spPr>
          <a:xfrm>
            <a:off x="-10975" y="-18575"/>
            <a:ext cx="9165950" cy="5143499"/>
          </a:xfrm>
          <a:prstGeom prst="rect">
            <a:avLst/>
          </a:prstGeom>
          <a:noFill/>
          <a:ln>
            <a:noFill/>
          </a:ln>
        </p:spPr>
      </p:pic>
      <p:sp>
        <p:nvSpPr>
          <p:cNvPr id="58" name="Google Shape;58;p13"/>
          <p:cNvSpPr/>
          <p:nvPr/>
        </p:nvSpPr>
        <p:spPr>
          <a:xfrm flipH="1" rot="10800000">
            <a:off x="-10975" y="2434160"/>
            <a:ext cx="9165960" cy="2749140"/>
          </a:xfrm>
          <a:prstGeom prst="flowChartDocument">
            <a:avLst/>
          </a:prstGeom>
          <a:solidFill>
            <a:srgbClr val="DCDCDC">
              <a:alpha val="6542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txBox="1"/>
          <p:nvPr/>
        </p:nvSpPr>
        <p:spPr>
          <a:xfrm>
            <a:off x="181675" y="2878750"/>
            <a:ext cx="5261400" cy="1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600">
                <a:solidFill>
                  <a:schemeClr val="dk1"/>
                </a:solidFill>
                <a:latin typeface="Georgia"/>
                <a:ea typeface="Georgia"/>
                <a:cs typeface="Georgia"/>
                <a:sym typeface="Georgia"/>
              </a:rPr>
              <a:t>UBS Challenge 2024</a:t>
            </a:r>
            <a:endParaRPr b="1" sz="1600">
              <a:solidFill>
                <a:schemeClr val="dk1"/>
              </a:solidFill>
              <a:latin typeface="Georgia"/>
              <a:ea typeface="Georgia"/>
              <a:cs typeface="Georgia"/>
              <a:sym typeface="Georgia"/>
            </a:endParaRPr>
          </a:p>
          <a:p>
            <a:pPr indent="0" lvl="0" marL="0" rtl="0" algn="l">
              <a:spcBef>
                <a:spcPts val="0"/>
              </a:spcBef>
              <a:spcAft>
                <a:spcPts val="0"/>
              </a:spcAft>
              <a:buNone/>
            </a:pPr>
            <a:r>
              <a:rPr b="1" lang="zh-CN" sz="2000">
                <a:solidFill>
                  <a:schemeClr val="dk1"/>
                </a:solidFill>
                <a:latin typeface="Georgia"/>
                <a:ea typeface="Georgia"/>
                <a:cs typeface="Georgia"/>
                <a:sym typeface="Georgia"/>
              </a:rPr>
              <a:t>Financial Data Engineers 2 风险预警师</a:t>
            </a:r>
            <a:endParaRPr b="1" sz="2000">
              <a:solidFill>
                <a:schemeClr val="dk1"/>
              </a:solidFill>
              <a:latin typeface="Georgia"/>
              <a:ea typeface="Georgia"/>
              <a:cs typeface="Georgia"/>
              <a:sym typeface="Georgia"/>
            </a:endParaRPr>
          </a:p>
        </p:txBody>
      </p:sp>
      <p:pic>
        <p:nvPicPr>
          <p:cNvPr id="60" name="Google Shape;60;p13"/>
          <p:cNvPicPr preferRelativeResize="0"/>
          <p:nvPr/>
        </p:nvPicPr>
        <p:blipFill>
          <a:blip r:embed="rId4">
            <a:alphaModFix/>
          </a:blip>
          <a:stretch>
            <a:fillRect/>
          </a:stretch>
        </p:blipFill>
        <p:spPr>
          <a:xfrm>
            <a:off x="45675" y="4713975"/>
            <a:ext cx="819150" cy="381000"/>
          </a:xfrm>
          <a:prstGeom prst="rect">
            <a:avLst/>
          </a:prstGeom>
          <a:noFill/>
          <a:ln>
            <a:noFill/>
          </a:ln>
        </p:spPr>
      </p:pic>
      <p:sp>
        <p:nvSpPr>
          <p:cNvPr id="61" name="Google Shape;61;p13"/>
          <p:cNvSpPr txBox="1"/>
          <p:nvPr/>
        </p:nvSpPr>
        <p:spPr>
          <a:xfrm>
            <a:off x="4572000" y="4139550"/>
            <a:ext cx="45720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Georgia"/>
                <a:ea typeface="Georgia"/>
                <a:cs typeface="Georgia"/>
                <a:sym typeface="Georgia"/>
              </a:rPr>
              <a:t>Feiyang Xu,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Haoyang Wang, University of Amsterdam, BSc EBE, 2026</a:t>
            </a:r>
            <a:endParaRPr sz="1200">
              <a:solidFill>
                <a:schemeClr val="dk1"/>
              </a:solidFill>
              <a:latin typeface="Georgia"/>
              <a:ea typeface="Georgia"/>
              <a:cs typeface="Georgia"/>
              <a:sym typeface="Georgia"/>
            </a:endParaRPr>
          </a:p>
          <a:p>
            <a:pPr indent="0" lvl="0" marL="0" rtl="0" algn="l">
              <a:spcBef>
                <a:spcPts val="0"/>
              </a:spcBef>
              <a:spcAft>
                <a:spcPts val="0"/>
              </a:spcAft>
              <a:buNone/>
            </a:pPr>
            <a:r>
              <a:rPr lang="zh-CN" sz="1200">
                <a:solidFill>
                  <a:schemeClr val="dk1"/>
                </a:solidFill>
                <a:latin typeface="Georgia"/>
                <a:ea typeface="Georgia"/>
                <a:cs typeface="Georgia"/>
                <a:sym typeface="Georgia"/>
              </a:rPr>
              <a:t>Joshua Juan Yin Chan, Nanyang Technological University, PhD Mathematics, 2028</a:t>
            </a:r>
            <a:endParaRPr sz="1200">
              <a:solidFill>
                <a:schemeClr val="dk1"/>
              </a:solidFill>
              <a:latin typeface="Georgia"/>
              <a:ea typeface="Georgia"/>
              <a:cs typeface="Georgia"/>
              <a:sym typeface="Georgia"/>
            </a:endParaRPr>
          </a:p>
          <a:p>
            <a:pPr indent="0" lvl="0" marL="0" rtl="0" algn="l">
              <a:spcBef>
                <a:spcPts val="0"/>
              </a:spcBef>
              <a:spcAft>
                <a:spcPts val="0"/>
              </a:spcAft>
              <a:buNone/>
            </a:pPr>
            <a:r>
              <a:t/>
            </a:r>
            <a:endParaRPr sz="1300">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nvSpPr>
        <p:spPr>
          <a:xfrm>
            <a:off x="5269534" y="2527063"/>
            <a:ext cx="1706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300">
                <a:solidFill>
                  <a:schemeClr val="dk2"/>
                </a:solidFill>
                <a:latin typeface="Georgia"/>
                <a:ea typeface="Georgia"/>
                <a:cs typeface="Georgia"/>
                <a:sym typeface="Georgia"/>
              </a:rPr>
              <a:t>Confusion Matrix</a:t>
            </a:r>
            <a:endParaRPr b="1" sz="1300">
              <a:solidFill>
                <a:schemeClr val="dk2"/>
              </a:solidFill>
              <a:latin typeface="Georgia"/>
              <a:ea typeface="Georgia"/>
              <a:cs typeface="Georgia"/>
              <a:sym typeface="Georgia"/>
            </a:endParaRPr>
          </a:p>
        </p:txBody>
      </p:sp>
      <p:pic>
        <p:nvPicPr>
          <p:cNvPr id="211" name="Google Shape;211;p22"/>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12" name="Google Shape;212;p22"/>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13" name="Google Shape;213;p22"/>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3y</a:t>
            </a:r>
            <a:endParaRPr sz="1750">
              <a:solidFill>
                <a:schemeClr val="accent2"/>
              </a:solidFill>
              <a:highlight>
                <a:schemeClr val="lt1"/>
              </a:highlight>
            </a:endParaRPr>
          </a:p>
          <a:p>
            <a:pPr indent="0" lvl="0" marL="0" rtl="0" algn="l">
              <a:spcBef>
                <a:spcPts val="1200"/>
              </a:spcBef>
              <a:spcAft>
                <a:spcPts val="0"/>
              </a:spcAft>
              <a:buNone/>
            </a:pPr>
            <a:r>
              <a:t/>
            </a:r>
            <a:endParaRPr sz="1950">
              <a:solidFill>
                <a:srgbClr val="0D0D0D"/>
              </a:solidFill>
              <a:highlight>
                <a:srgbClr val="FFFFFF"/>
              </a:highlight>
              <a:latin typeface="Georgia"/>
              <a:ea typeface="Georgia"/>
              <a:cs typeface="Georgia"/>
              <a:sym typeface="Georgia"/>
            </a:endParaRPr>
          </a:p>
        </p:txBody>
      </p:sp>
      <p:pic>
        <p:nvPicPr>
          <p:cNvPr id="214" name="Google Shape;214;p22"/>
          <p:cNvPicPr preferRelativeResize="0"/>
          <p:nvPr/>
        </p:nvPicPr>
        <p:blipFill>
          <a:blip r:embed="rId5">
            <a:alphaModFix/>
          </a:blip>
          <a:stretch>
            <a:fillRect/>
          </a:stretch>
        </p:blipFill>
        <p:spPr>
          <a:xfrm>
            <a:off x="1268888" y="2532925"/>
            <a:ext cx="2874600" cy="2626389"/>
          </a:xfrm>
          <a:prstGeom prst="rect">
            <a:avLst/>
          </a:prstGeom>
          <a:noFill/>
          <a:ln>
            <a:noFill/>
          </a:ln>
        </p:spPr>
      </p:pic>
      <p:cxnSp>
        <p:nvCxnSpPr>
          <p:cNvPr id="215" name="Google Shape;215;p22"/>
          <p:cNvCxnSpPr/>
          <p:nvPr/>
        </p:nvCxnSpPr>
        <p:spPr>
          <a:xfrm>
            <a:off x="454200" y="2532925"/>
            <a:ext cx="8096400" cy="0"/>
          </a:xfrm>
          <a:prstGeom prst="straightConnector1">
            <a:avLst/>
          </a:prstGeom>
          <a:noFill/>
          <a:ln cap="flat" cmpd="sng" w="9525">
            <a:solidFill>
              <a:schemeClr val="dk2"/>
            </a:solidFill>
            <a:prstDash val="dash"/>
            <a:round/>
            <a:headEnd len="med" w="med" type="none"/>
            <a:tailEnd len="med" w="med" type="none"/>
          </a:ln>
        </p:spPr>
      </p:cxnSp>
      <p:cxnSp>
        <p:nvCxnSpPr>
          <p:cNvPr id="216" name="Google Shape;216;p22"/>
          <p:cNvCxnSpPr/>
          <p:nvPr/>
        </p:nvCxnSpPr>
        <p:spPr>
          <a:xfrm>
            <a:off x="5269525" y="2838108"/>
            <a:ext cx="1706700" cy="0"/>
          </a:xfrm>
          <a:prstGeom prst="straightConnector1">
            <a:avLst/>
          </a:prstGeom>
          <a:noFill/>
          <a:ln cap="flat" cmpd="sng" w="19050">
            <a:solidFill>
              <a:schemeClr val="dk2"/>
            </a:solidFill>
            <a:prstDash val="solid"/>
            <a:round/>
            <a:headEnd len="med" w="med" type="none"/>
            <a:tailEnd len="med" w="med" type="none"/>
          </a:ln>
        </p:spPr>
      </p:cxnSp>
      <p:sp>
        <p:nvSpPr>
          <p:cNvPr id="217" name="Google Shape;217;p22"/>
          <p:cNvSpPr/>
          <p:nvPr/>
        </p:nvSpPr>
        <p:spPr>
          <a:xfrm>
            <a:off x="426888" y="1059150"/>
            <a:ext cx="2829600" cy="9453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2"/>
          <p:cNvSpPr/>
          <p:nvPr/>
        </p:nvSpPr>
        <p:spPr>
          <a:xfrm>
            <a:off x="426888" y="1511850"/>
            <a:ext cx="14148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2"/>
          <p:cNvSpPr/>
          <p:nvPr/>
        </p:nvSpPr>
        <p:spPr>
          <a:xfrm>
            <a:off x="1841688" y="1511850"/>
            <a:ext cx="1414800" cy="49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2"/>
          <p:cNvSpPr txBox="1"/>
          <p:nvPr/>
        </p:nvSpPr>
        <p:spPr>
          <a:xfrm>
            <a:off x="536163" y="1122275"/>
            <a:ext cx="2874600" cy="29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rgbClr val="F4F4F4"/>
                </a:solidFill>
              </a:rPr>
              <a:t>Total: </a:t>
            </a:r>
            <a:endParaRPr sz="1300">
              <a:solidFill>
                <a:srgbClr val="F4F4F4"/>
              </a:solidFill>
            </a:endParaRPr>
          </a:p>
          <a:p>
            <a:pPr indent="0" lvl="0" marL="0" rtl="0" algn="l">
              <a:spcBef>
                <a:spcPts val="0"/>
              </a:spcBef>
              <a:spcAft>
                <a:spcPts val="0"/>
              </a:spcAft>
              <a:buNone/>
            </a:pPr>
            <a:r>
              <a:rPr lang="zh-CN" sz="1300">
                <a:solidFill>
                  <a:srgbClr val="F4F4F4"/>
                </a:solidFill>
              </a:rPr>
              <a:t>331 data of “Vega MA t+1 to t+5”</a:t>
            </a:r>
            <a:endParaRPr sz="1300">
              <a:solidFill>
                <a:srgbClr val="F4F4F4"/>
              </a:solidFill>
            </a:endParaRPr>
          </a:p>
        </p:txBody>
      </p:sp>
      <p:sp>
        <p:nvSpPr>
          <p:cNvPr id="221" name="Google Shape;221;p22"/>
          <p:cNvSpPr txBox="1"/>
          <p:nvPr/>
        </p:nvSpPr>
        <p:spPr>
          <a:xfrm>
            <a:off x="426888" y="1511850"/>
            <a:ext cx="141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2"/>
                </a:solidFill>
              </a:rPr>
              <a:t>Training Data:</a:t>
            </a:r>
            <a:br>
              <a:rPr lang="zh-CN" sz="1000">
                <a:solidFill>
                  <a:schemeClr val="dk2"/>
                </a:solidFill>
              </a:rPr>
            </a:br>
            <a:r>
              <a:rPr lang="zh-CN" sz="1000">
                <a:solidFill>
                  <a:schemeClr val="dk2"/>
                </a:solidFill>
              </a:rPr>
              <a:t>First 271 Data</a:t>
            </a:r>
            <a:endParaRPr sz="1000">
              <a:solidFill>
                <a:schemeClr val="dk2"/>
              </a:solidFill>
            </a:endParaRPr>
          </a:p>
        </p:txBody>
      </p:sp>
      <p:sp>
        <p:nvSpPr>
          <p:cNvPr id="222" name="Google Shape;222;p22"/>
          <p:cNvSpPr txBox="1"/>
          <p:nvPr/>
        </p:nvSpPr>
        <p:spPr>
          <a:xfrm>
            <a:off x="1841688" y="1511850"/>
            <a:ext cx="141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1000">
                <a:solidFill>
                  <a:schemeClr val="dk2"/>
                </a:solidFill>
              </a:rPr>
              <a:t>Backtesting Data</a:t>
            </a:r>
            <a:r>
              <a:rPr lang="zh-CN" sz="1000">
                <a:solidFill>
                  <a:schemeClr val="dk2"/>
                </a:solidFill>
              </a:rPr>
              <a:t>:</a:t>
            </a:r>
            <a:br>
              <a:rPr lang="zh-CN" sz="1000">
                <a:solidFill>
                  <a:schemeClr val="dk2"/>
                </a:solidFill>
              </a:rPr>
            </a:br>
            <a:r>
              <a:rPr lang="zh-CN" sz="1000">
                <a:solidFill>
                  <a:schemeClr val="dk2"/>
                </a:solidFill>
              </a:rPr>
              <a:t>Last 60 Data</a:t>
            </a:r>
            <a:endParaRPr sz="1000">
              <a:solidFill>
                <a:schemeClr val="dk2"/>
              </a:solidFill>
            </a:endParaRPr>
          </a:p>
        </p:txBody>
      </p:sp>
      <p:cxnSp>
        <p:nvCxnSpPr>
          <p:cNvPr id="223" name="Google Shape;223;p22"/>
          <p:cNvCxnSpPr/>
          <p:nvPr/>
        </p:nvCxnSpPr>
        <p:spPr>
          <a:xfrm flipH="1" rot="10800000">
            <a:off x="3262069" y="834178"/>
            <a:ext cx="1265100" cy="676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24" name="Google Shape;224;p22"/>
          <p:cNvCxnSpPr/>
          <p:nvPr/>
        </p:nvCxnSpPr>
        <p:spPr>
          <a:xfrm>
            <a:off x="3256488" y="1520202"/>
            <a:ext cx="1276200" cy="7092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25" name="Google Shape;225;p22"/>
          <p:cNvCxnSpPr/>
          <p:nvPr/>
        </p:nvCxnSpPr>
        <p:spPr>
          <a:xfrm>
            <a:off x="3866468" y="1519942"/>
            <a:ext cx="666300" cy="0"/>
          </a:xfrm>
          <a:prstGeom prst="straightConnector1">
            <a:avLst/>
          </a:prstGeom>
          <a:noFill/>
          <a:ln cap="flat" cmpd="sng" w="9525">
            <a:solidFill>
              <a:schemeClr val="dk2"/>
            </a:solidFill>
            <a:prstDash val="solid"/>
            <a:round/>
            <a:headEnd len="med" w="med" type="none"/>
            <a:tailEnd len="med" w="med" type="triangle"/>
          </a:ln>
        </p:spPr>
      </p:cxnSp>
      <p:cxnSp>
        <p:nvCxnSpPr>
          <p:cNvPr id="226" name="Google Shape;226;p22"/>
          <p:cNvCxnSpPr/>
          <p:nvPr/>
        </p:nvCxnSpPr>
        <p:spPr>
          <a:xfrm>
            <a:off x="1841688" y="1511850"/>
            <a:ext cx="0" cy="501000"/>
          </a:xfrm>
          <a:prstGeom prst="straightConnector1">
            <a:avLst/>
          </a:prstGeom>
          <a:noFill/>
          <a:ln cap="flat" cmpd="sng" w="19050">
            <a:solidFill>
              <a:srgbClr val="E60101"/>
            </a:solidFill>
            <a:prstDash val="solid"/>
            <a:round/>
            <a:headEnd len="med" w="med" type="none"/>
            <a:tailEnd len="med" w="med" type="none"/>
          </a:ln>
        </p:spPr>
      </p:cxnSp>
      <p:sp>
        <p:nvSpPr>
          <p:cNvPr id="227" name="Google Shape;227;p22"/>
          <p:cNvSpPr/>
          <p:nvPr/>
        </p:nvSpPr>
        <p:spPr>
          <a:xfrm>
            <a:off x="4532700" y="19542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2"/>
          <p:cNvSpPr/>
          <p:nvPr/>
        </p:nvSpPr>
        <p:spPr>
          <a:xfrm>
            <a:off x="4538170" y="19542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2"/>
          <p:cNvSpPr txBox="1"/>
          <p:nvPr/>
        </p:nvSpPr>
        <p:spPr>
          <a:xfrm>
            <a:off x="4492024" y="1954250"/>
            <a:ext cx="896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3</a:t>
            </a:r>
            <a:r>
              <a:rPr lang="zh-CN" sz="1500">
                <a:solidFill>
                  <a:schemeClr val="dk2"/>
                </a:solidFill>
              </a:rPr>
              <a:t> </a:t>
            </a:r>
            <a:endParaRPr sz="1500">
              <a:solidFill>
                <a:schemeClr val="dk2"/>
              </a:solidFill>
            </a:endParaRPr>
          </a:p>
        </p:txBody>
      </p:sp>
      <p:sp>
        <p:nvSpPr>
          <p:cNvPr id="230" name="Google Shape;230;p22"/>
          <p:cNvSpPr txBox="1"/>
          <p:nvPr/>
        </p:nvSpPr>
        <p:spPr>
          <a:xfrm>
            <a:off x="5342055" y="19542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Extreme High Risk</a:t>
            </a:r>
            <a:endParaRPr sz="1700">
              <a:solidFill>
                <a:schemeClr val="dk2"/>
              </a:solidFill>
            </a:endParaRPr>
          </a:p>
        </p:txBody>
      </p:sp>
      <p:sp>
        <p:nvSpPr>
          <p:cNvPr id="231" name="Google Shape;231;p22"/>
          <p:cNvSpPr txBox="1"/>
          <p:nvPr/>
        </p:nvSpPr>
        <p:spPr>
          <a:xfrm>
            <a:off x="6976850" y="19542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0</a:t>
            </a:r>
            <a:endParaRPr sz="1200">
              <a:solidFill>
                <a:schemeClr val="dk1"/>
              </a:solidFill>
            </a:endParaRPr>
          </a:p>
        </p:txBody>
      </p:sp>
      <p:sp>
        <p:nvSpPr>
          <p:cNvPr id="232" name="Google Shape;232;p22"/>
          <p:cNvSpPr/>
          <p:nvPr/>
        </p:nvSpPr>
        <p:spPr>
          <a:xfrm>
            <a:off x="431088" y="56417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 name="Google Shape;233;p22"/>
          <p:cNvCxnSpPr/>
          <p:nvPr/>
        </p:nvCxnSpPr>
        <p:spPr>
          <a:xfrm>
            <a:off x="438288" y="825900"/>
            <a:ext cx="2804400" cy="0"/>
          </a:xfrm>
          <a:prstGeom prst="straightConnector1">
            <a:avLst/>
          </a:prstGeom>
          <a:noFill/>
          <a:ln cap="flat" cmpd="sng" w="19050">
            <a:solidFill>
              <a:schemeClr val="dk2"/>
            </a:solidFill>
            <a:prstDash val="solid"/>
            <a:round/>
            <a:headEnd len="med" w="med" type="none"/>
            <a:tailEnd len="med" w="med" type="none"/>
          </a:ln>
        </p:spPr>
      </p:cxnSp>
      <p:sp>
        <p:nvSpPr>
          <p:cNvPr id="234" name="Google Shape;234;p22"/>
          <p:cNvSpPr txBox="1"/>
          <p:nvPr/>
        </p:nvSpPr>
        <p:spPr>
          <a:xfrm>
            <a:off x="434238" y="549900"/>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1</a:t>
            </a:r>
            <a:endParaRPr sz="1300">
              <a:solidFill>
                <a:schemeClr val="lt1"/>
              </a:solidFill>
            </a:endParaRPr>
          </a:p>
        </p:txBody>
      </p:sp>
      <p:sp>
        <p:nvSpPr>
          <p:cNvPr id="235" name="Google Shape;235;p22"/>
          <p:cNvSpPr txBox="1"/>
          <p:nvPr/>
        </p:nvSpPr>
        <p:spPr>
          <a:xfrm>
            <a:off x="704313" y="576800"/>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Classification by using XGBoost</a:t>
            </a:r>
            <a:endParaRPr sz="1300">
              <a:solidFill>
                <a:schemeClr val="dk2"/>
              </a:solidFill>
              <a:latin typeface="Georgia"/>
              <a:ea typeface="Georgia"/>
              <a:cs typeface="Georgia"/>
              <a:sym typeface="Georgia"/>
            </a:endParaRPr>
          </a:p>
        </p:txBody>
      </p:sp>
      <p:sp>
        <p:nvSpPr>
          <p:cNvPr id="236" name="Google Shape;236;p22"/>
          <p:cNvSpPr/>
          <p:nvPr/>
        </p:nvSpPr>
        <p:spPr>
          <a:xfrm>
            <a:off x="4532750" y="5846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2"/>
          <p:cNvSpPr/>
          <p:nvPr/>
        </p:nvSpPr>
        <p:spPr>
          <a:xfrm>
            <a:off x="4538220" y="5846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2"/>
          <p:cNvSpPr txBox="1"/>
          <p:nvPr/>
        </p:nvSpPr>
        <p:spPr>
          <a:xfrm>
            <a:off x="4486649" y="574725"/>
            <a:ext cx="896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1</a:t>
            </a:r>
            <a:r>
              <a:rPr lang="zh-CN" sz="1500">
                <a:solidFill>
                  <a:schemeClr val="dk2"/>
                </a:solidFill>
              </a:rPr>
              <a:t> </a:t>
            </a:r>
            <a:endParaRPr sz="1500">
              <a:solidFill>
                <a:schemeClr val="dk2"/>
              </a:solidFill>
            </a:endParaRPr>
          </a:p>
        </p:txBody>
      </p:sp>
      <p:sp>
        <p:nvSpPr>
          <p:cNvPr id="239" name="Google Shape;239;p22"/>
          <p:cNvSpPr txBox="1"/>
          <p:nvPr/>
        </p:nvSpPr>
        <p:spPr>
          <a:xfrm>
            <a:off x="5342105" y="5846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Low Risk</a:t>
            </a:r>
            <a:endParaRPr sz="1700">
              <a:solidFill>
                <a:schemeClr val="dk2"/>
              </a:solidFill>
            </a:endParaRPr>
          </a:p>
        </p:txBody>
      </p:sp>
      <p:sp>
        <p:nvSpPr>
          <p:cNvPr id="240" name="Google Shape;240;p22"/>
          <p:cNvSpPr txBox="1"/>
          <p:nvPr/>
        </p:nvSpPr>
        <p:spPr>
          <a:xfrm>
            <a:off x="6976900" y="5846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52</a:t>
            </a:r>
            <a:endParaRPr sz="1200">
              <a:solidFill>
                <a:schemeClr val="dk1"/>
              </a:solidFill>
            </a:endParaRPr>
          </a:p>
        </p:txBody>
      </p:sp>
      <p:sp>
        <p:nvSpPr>
          <p:cNvPr id="241" name="Google Shape;241;p22"/>
          <p:cNvSpPr/>
          <p:nvPr/>
        </p:nvSpPr>
        <p:spPr>
          <a:xfrm>
            <a:off x="4532675" y="1269450"/>
            <a:ext cx="4016100" cy="50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2"/>
          <p:cNvSpPr/>
          <p:nvPr/>
        </p:nvSpPr>
        <p:spPr>
          <a:xfrm>
            <a:off x="4538145" y="1269450"/>
            <a:ext cx="804000" cy="50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2"/>
          <p:cNvSpPr txBox="1"/>
          <p:nvPr/>
        </p:nvSpPr>
        <p:spPr>
          <a:xfrm>
            <a:off x="4507199" y="1269450"/>
            <a:ext cx="8553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1"/>
                </a:solidFill>
              </a:rPr>
              <a:t>Class 2</a:t>
            </a:r>
            <a:r>
              <a:rPr lang="zh-CN" sz="1500">
                <a:solidFill>
                  <a:schemeClr val="dk2"/>
                </a:solidFill>
              </a:rPr>
              <a:t> </a:t>
            </a:r>
            <a:endParaRPr sz="1500">
              <a:solidFill>
                <a:schemeClr val="dk2"/>
              </a:solidFill>
            </a:endParaRPr>
          </a:p>
        </p:txBody>
      </p:sp>
      <p:sp>
        <p:nvSpPr>
          <p:cNvPr id="244" name="Google Shape;244;p22"/>
          <p:cNvSpPr txBox="1"/>
          <p:nvPr/>
        </p:nvSpPr>
        <p:spPr>
          <a:xfrm>
            <a:off x="5342030" y="1269450"/>
            <a:ext cx="1634400" cy="50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dk2"/>
                </a:solidFill>
              </a:rPr>
              <a:t>High Risk</a:t>
            </a:r>
            <a:endParaRPr sz="1700">
              <a:solidFill>
                <a:schemeClr val="dk2"/>
              </a:solidFill>
            </a:endParaRPr>
          </a:p>
        </p:txBody>
      </p:sp>
      <p:sp>
        <p:nvSpPr>
          <p:cNvPr id="245" name="Google Shape;245;p22"/>
          <p:cNvSpPr txBox="1"/>
          <p:nvPr/>
        </p:nvSpPr>
        <p:spPr>
          <a:xfrm>
            <a:off x="6976825" y="1269450"/>
            <a:ext cx="1572000" cy="5010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dk1"/>
                </a:solidFill>
              </a:rPr>
              <a:t>Ture Positive </a:t>
            </a:r>
            <a:r>
              <a:rPr lang="zh-CN" sz="1200">
                <a:solidFill>
                  <a:schemeClr val="dk1"/>
                </a:solidFill>
              </a:rPr>
              <a:t>= 1</a:t>
            </a:r>
            <a:endParaRPr sz="1200">
              <a:solidFill>
                <a:schemeClr val="dk1"/>
              </a:solidFill>
            </a:endParaRPr>
          </a:p>
        </p:txBody>
      </p:sp>
      <p:sp>
        <p:nvSpPr>
          <p:cNvPr id="246" name="Google Shape;246;p22"/>
          <p:cNvSpPr txBox="1"/>
          <p:nvPr/>
        </p:nvSpPr>
        <p:spPr>
          <a:xfrm>
            <a:off x="4547575" y="2983775"/>
            <a:ext cx="3150600" cy="1796100"/>
          </a:xfrm>
          <a:prstGeom prst="rect">
            <a:avLst/>
          </a:prstGeom>
          <a:noFill/>
          <a:ln cap="flat" cmpd="sng" w="9525">
            <a:solidFill>
              <a:schemeClr val="dk2"/>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solidFill>
                  <a:srgbClr val="E63232"/>
                </a:solidFill>
              </a:rPr>
              <a:t>Accuracy = 0.88</a:t>
            </a:r>
            <a:endParaRPr b="1" sz="1200">
              <a:solidFill>
                <a:srgbClr val="E63232"/>
              </a:solidFill>
            </a:endParaRPr>
          </a:p>
          <a:p>
            <a:pPr indent="0" lvl="0" marL="0" rtl="0" algn="l">
              <a:spcBef>
                <a:spcPts val="0"/>
              </a:spcBef>
              <a:spcAft>
                <a:spcPts val="0"/>
              </a:spcAft>
              <a:buNone/>
            </a:pPr>
            <a:r>
              <a:t/>
            </a:r>
            <a:endParaRPr sz="300">
              <a:solidFill>
                <a:srgbClr val="E63232"/>
              </a:solidFill>
            </a:endParaRPr>
          </a:p>
          <a:p>
            <a:pPr indent="0" lvl="0" marL="0" rtl="0" algn="l">
              <a:spcBef>
                <a:spcPts val="0"/>
              </a:spcBef>
              <a:spcAft>
                <a:spcPts val="0"/>
              </a:spcAft>
              <a:buNone/>
            </a:pPr>
            <a:r>
              <a:rPr lang="zh-CN" sz="1200">
                <a:solidFill>
                  <a:srgbClr val="E63232"/>
                </a:solidFill>
              </a:rPr>
              <a:t>Strong performance for Low Risk</a:t>
            </a:r>
            <a:endParaRPr sz="1200">
              <a:solidFill>
                <a:srgbClr val="E63232"/>
              </a:solidFill>
            </a:endParaRPr>
          </a:p>
          <a:p>
            <a:pPr indent="-298450" lvl="0" marL="457200" rtl="0" algn="l">
              <a:spcBef>
                <a:spcPts val="0"/>
              </a:spcBef>
              <a:spcAft>
                <a:spcPts val="0"/>
              </a:spcAft>
              <a:buClr>
                <a:srgbClr val="515151"/>
              </a:buClr>
              <a:buSzPts val="1100"/>
              <a:buFont typeface="Georgia"/>
              <a:buChar char="-"/>
            </a:pPr>
            <a:r>
              <a:rPr lang="zh-CN" sz="1100">
                <a:solidFill>
                  <a:srgbClr val="515151"/>
                </a:solidFill>
              </a:rPr>
              <a:t>With 52 true positives, 4 false negatives, and 3 false positives</a:t>
            </a:r>
            <a:endParaRPr sz="1100">
              <a:solidFill>
                <a:srgbClr val="515151"/>
              </a:solidFill>
            </a:endParaRPr>
          </a:p>
          <a:p>
            <a:pPr indent="0" lvl="0" marL="0" rtl="0" algn="l">
              <a:spcBef>
                <a:spcPts val="0"/>
              </a:spcBef>
              <a:spcAft>
                <a:spcPts val="0"/>
              </a:spcAft>
              <a:buNone/>
            </a:pPr>
            <a:r>
              <a:t/>
            </a:r>
            <a:endParaRPr sz="700">
              <a:solidFill>
                <a:srgbClr val="515151"/>
              </a:solidFill>
            </a:endParaRPr>
          </a:p>
          <a:p>
            <a:pPr indent="0" lvl="0" marL="0" rtl="0" algn="l">
              <a:spcBef>
                <a:spcPts val="0"/>
              </a:spcBef>
              <a:spcAft>
                <a:spcPts val="0"/>
              </a:spcAft>
              <a:buNone/>
            </a:pPr>
            <a:r>
              <a:rPr lang="zh-CN" sz="1200">
                <a:solidFill>
                  <a:srgbClr val="E63232"/>
                </a:solidFill>
              </a:rPr>
              <a:t>Poor performance for High Risk</a:t>
            </a:r>
            <a:endParaRPr sz="1200">
              <a:solidFill>
                <a:srgbClr val="E63232"/>
              </a:solidFill>
            </a:endParaRPr>
          </a:p>
          <a:p>
            <a:pPr indent="-298450" lvl="0" marL="457200" rtl="0" algn="l">
              <a:spcBef>
                <a:spcPts val="0"/>
              </a:spcBef>
              <a:spcAft>
                <a:spcPts val="0"/>
              </a:spcAft>
              <a:buClr>
                <a:srgbClr val="515151"/>
              </a:buClr>
              <a:buSzPts val="1100"/>
              <a:buFont typeface="Georgia"/>
              <a:buChar char="-"/>
            </a:pPr>
            <a:r>
              <a:rPr lang="zh-CN" sz="1100">
                <a:solidFill>
                  <a:srgbClr val="515151"/>
                </a:solidFill>
              </a:rPr>
              <a:t>Only 1 true positives, 4 false positives</a:t>
            </a:r>
            <a:endParaRPr sz="1100">
              <a:solidFill>
                <a:srgbClr val="515151"/>
              </a:solidFill>
            </a:endParaRPr>
          </a:p>
          <a:p>
            <a:pPr indent="0" lvl="0" marL="0" rtl="0" algn="l">
              <a:spcBef>
                <a:spcPts val="0"/>
              </a:spcBef>
              <a:spcAft>
                <a:spcPts val="0"/>
              </a:spcAft>
              <a:buNone/>
            </a:pPr>
            <a:r>
              <a:t/>
            </a:r>
            <a:endParaRPr sz="700">
              <a:solidFill>
                <a:srgbClr val="515151"/>
              </a:solidFill>
            </a:endParaRPr>
          </a:p>
          <a:p>
            <a:pPr indent="0" lvl="0" marL="0" rtl="0" algn="l">
              <a:spcBef>
                <a:spcPts val="0"/>
              </a:spcBef>
              <a:spcAft>
                <a:spcPts val="0"/>
              </a:spcAft>
              <a:buNone/>
            </a:pPr>
            <a:r>
              <a:rPr lang="zh-CN" sz="1200">
                <a:solidFill>
                  <a:srgbClr val="E63232"/>
                </a:solidFill>
              </a:rPr>
              <a:t>No performance for Extreme High Risk</a:t>
            </a:r>
            <a:endParaRPr sz="1200">
              <a:solidFill>
                <a:srgbClr val="E63232"/>
              </a:solidFill>
            </a:endParaRPr>
          </a:p>
          <a:p>
            <a:pPr indent="0" lvl="0" marL="0" rtl="0" algn="l">
              <a:spcBef>
                <a:spcPts val="0"/>
              </a:spcBef>
              <a:spcAft>
                <a:spcPts val="0"/>
              </a:spcAft>
              <a:buNone/>
            </a:pPr>
            <a:r>
              <a:t/>
            </a:r>
            <a:endParaRPr sz="1100">
              <a:solidFill>
                <a:srgbClr val="51515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p:nvPr/>
        </p:nvSpPr>
        <p:spPr>
          <a:xfrm>
            <a:off x="777925" y="3714750"/>
            <a:ext cx="3361800" cy="99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3"/>
          <p:cNvSpPr/>
          <p:nvPr/>
        </p:nvSpPr>
        <p:spPr>
          <a:xfrm>
            <a:off x="4750525" y="1932613"/>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3"/>
          <p:cNvSpPr/>
          <p:nvPr/>
        </p:nvSpPr>
        <p:spPr>
          <a:xfrm>
            <a:off x="4750525" y="117962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3"/>
          <p:cNvSpPr txBox="1"/>
          <p:nvPr/>
        </p:nvSpPr>
        <p:spPr>
          <a:xfrm>
            <a:off x="704313" y="576800"/>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Feature Importance</a:t>
            </a:r>
            <a:endParaRPr sz="1300">
              <a:solidFill>
                <a:schemeClr val="dk2"/>
              </a:solidFill>
              <a:latin typeface="Georgia"/>
              <a:ea typeface="Georgia"/>
              <a:cs typeface="Georgia"/>
              <a:sym typeface="Georgia"/>
            </a:endParaRPr>
          </a:p>
        </p:txBody>
      </p:sp>
      <p:pic>
        <p:nvPicPr>
          <p:cNvPr id="255" name="Google Shape;255;p23"/>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56" name="Google Shape;256;p23"/>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57" name="Google Shape;257;p23"/>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3y</a:t>
            </a:r>
            <a:endParaRPr sz="1750">
              <a:solidFill>
                <a:schemeClr val="accent2"/>
              </a:solidFill>
              <a:highlight>
                <a:schemeClr val="lt1"/>
              </a:highlight>
            </a:endParaRPr>
          </a:p>
          <a:p>
            <a:pPr indent="0" lvl="0" marL="0" rtl="0" algn="l">
              <a:spcBef>
                <a:spcPts val="1200"/>
              </a:spcBef>
              <a:spcAft>
                <a:spcPts val="0"/>
              </a:spcAft>
              <a:buNone/>
            </a:pPr>
            <a:r>
              <a:t/>
            </a:r>
            <a:endParaRPr sz="1950">
              <a:solidFill>
                <a:srgbClr val="0D0D0D"/>
              </a:solidFill>
              <a:highlight>
                <a:srgbClr val="FFFFFF"/>
              </a:highlight>
              <a:latin typeface="Georgia"/>
              <a:ea typeface="Georgia"/>
              <a:cs typeface="Georgia"/>
              <a:sym typeface="Georgia"/>
            </a:endParaRPr>
          </a:p>
        </p:txBody>
      </p:sp>
      <p:sp>
        <p:nvSpPr>
          <p:cNvPr id="258" name="Google Shape;258;p23"/>
          <p:cNvSpPr/>
          <p:nvPr/>
        </p:nvSpPr>
        <p:spPr>
          <a:xfrm>
            <a:off x="431088" y="56417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59" name="Google Shape;259;p23"/>
          <p:cNvCxnSpPr/>
          <p:nvPr/>
        </p:nvCxnSpPr>
        <p:spPr>
          <a:xfrm>
            <a:off x="438288" y="825900"/>
            <a:ext cx="1913700" cy="0"/>
          </a:xfrm>
          <a:prstGeom prst="straightConnector1">
            <a:avLst/>
          </a:prstGeom>
          <a:noFill/>
          <a:ln cap="flat" cmpd="sng" w="19050">
            <a:solidFill>
              <a:schemeClr val="dk2"/>
            </a:solidFill>
            <a:prstDash val="solid"/>
            <a:round/>
            <a:headEnd len="med" w="med" type="none"/>
            <a:tailEnd len="med" w="med" type="none"/>
          </a:ln>
        </p:spPr>
      </p:cxnSp>
      <p:sp>
        <p:nvSpPr>
          <p:cNvPr id="260" name="Google Shape;260;p23"/>
          <p:cNvSpPr txBox="1"/>
          <p:nvPr/>
        </p:nvSpPr>
        <p:spPr>
          <a:xfrm>
            <a:off x="434238" y="549900"/>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2</a:t>
            </a:r>
            <a:endParaRPr sz="1300">
              <a:solidFill>
                <a:schemeClr val="lt1"/>
              </a:solidFill>
            </a:endParaRPr>
          </a:p>
        </p:txBody>
      </p:sp>
      <p:pic>
        <p:nvPicPr>
          <p:cNvPr id="261" name="Google Shape;261;p23"/>
          <p:cNvPicPr preferRelativeResize="0"/>
          <p:nvPr/>
        </p:nvPicPr>
        <p:blipFill>
          <a:blip r:embed="rId5">
            <a:alphaModFix/>
          </a:blip>
          <a:stretch>
            <a:fillRect/>
          </a:stretch>
        </p:blipFill>
        <p:spPr>
          <a:xfrm>
            <a:off x="4443125" y="2685625"/>
            <a:ext cx="4029500" cy="2222325"/>
          </a:xfrm>
          <a:prstGeom prst="rect">
            <a:avLst/>
          </a:prstGeom>
          <a:noFill/>
          <a:ln>
            <a:noFill/>
          </a:ln>
        </p:spPr>
      </p:pic>
      <p:pic>
        <p:nvPicPr>
          <p:cNvPr id="262" name="Google Shape;262;p23"/>
          <p:cNvPicPr preferRelativeResize="0"/>
          <p:nvPr/>
        </p:nvPicPr>
        <p:blipFill rotWithShape="1">
          <a:blip r:embed="rId6">
            <a:alphaModFix/>
          </a:blip>
          <a:srcRect b="73613" l="0" r="0" t="0"/>
          <a:stretch/>
        </p:blipFill>
        <p:spPr>
          <a:xfrm>
            <a:off x="431100" y="962600"/>
            <a:ext cx="3862076" cy="1541249"/>
          </a:xfrm>
          <a:prstGeom prst="rect">
            <a:avLst/>
          </a:prstGeom>
          <a:noFill/>
          <a:ln>
            <a:noFill/>
          </a:ln>
        </p:spPr>
      </p:pic>
      <p:cxnSp>
        <p:nvCxnSpPr>
          <p:cNvPr id="263" name="Google Shape;263;p23"/>
          <p:cNvCxnSpPr/>
          <p:nvPr/>
        </p:nvCxnSpPr>
        <p:spPr>
          <a:xfrm>
            <a:off x="434250" y="2685600"/>
            <a:ext cx="8096400" cy="0"/>
          </a:xfrm>
          <a:prstGeom prst="straightConnector1">
            <a:avLst/>
          </a:prstGeom>
          <a:noFill/>
          <a:ln cap="flat" cmpd="sng" w="9525">
            <a:solidFill>
              <a:schemeClr val="dk2"/>
            </a:solidFill>
            <a:prstDash val="dash"/>
            <a:round/>
            <a:headEnd len="med" w="med" type="none"/>
            <a:tailEnd len="med" w="med" type="none"/>
          </a:ln>
        </p:spPr>
      </p:cxnSp>
      <p:sp>
        <p:nvSpPr>
          <p:cNvPr id="264" name="Google Shape;264;p23"/>
          <p:cNvSpPr txBox="1"/>
          <p:nvPr/>
        </p:nvSpPr>
        <p:spPr>
          <a:xfrm>
            <a:off x="1301475" y="825900"/>
            <a:ext cx="212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 Class </a:t>
            </a:r>
            <a:r>
              <a:rPr b="1" lang="zh-CN" sz="900">
                <a:solidFill>
                  <a:schemeClr val="dk2"/>
                </a:solidFill>
              </a:rPr>
              <a:t>3</a:t>
            </a:r>
            <a:r>
              <a:rPr b="1" lang="zh-CN" sz="900">
                <a:solidFill>
                  <a:schemeClr val="dk2"/>
                </a:solidFill>
                <a:latin typeface="Georgia"/>
                <a:ea typeface="Georgia"/>
                <a:cs typeface="Georgia"/>
                <a:sym typeface="Georgia"/>
              </a:rPr>
              <a:t>, Extreme High Risk</a:t>
            </a:r>
            <a:endParaRPr b="1" sz="900">
              <a:solidFill>
                <a:schemeClr val="dk2"/>
              </a:solidFill>
              <a:latin typeface="Georgia"/>
              <a:ea typeface="Georgia"/>
              <a:cs typeface="Georgia"/>
              <a:sym typeface="Georgia"/>
            </a:endParaRPr>
          </a:p>
        </p:txBody>
      </p:sp>
      <p:sp>
        <p:nvSpPr>
          <p:cNvPr id="265" name="Google Shape;265;p23"/>
          <p:cNvSpPr txBox="1"/>
          <p:nvPr/>
        </p:nvSpPr>
        <p:spPr>
          <a:xfrm rot="-5400000">
            <a:off x="3500175" y="1492025"/>
            <a:ext cx="10881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solidFill>
                  <a:schemeClr val="dk2"/>
                </a:solidFill>
                <a:latin typeface="Georgia"/>
                <a:ea typeface="Georgia"/>
                <a:cs typeface="Georgia"/>
                <a:sym typeface="Georgia"/>
              </a:rPr>
              <a:t>Feature Value</a:t>
            </a:r>
            <a:endParaRPr sz="800">
              <a:solidFill>
                <a:schemeClr val="dk2"/>
              </a:solidFill>
              <a:latin typeface="Georgia"/>
              <a:ea typeface="Georgia"/>
              <a:cs typeface="Georgia"/>
              <a:sym typeface="Georgia"/>
            </a:endParaRPr>
          </a:p>
        </p:txBody>
      </p:sp>
      <p:sp>
        <p:nvSpPr>
          <p:cNvPr id="266" name="Google Shape;266;p23"/>
          <p:cNvSpPr txBox="1"/>
          <p:nvPr/>
        </p:nvSpPr>
        <p:spPr>
          <a:xfrm>
            <a:off x="2189550" y="2403225"/>
            <a:ext cx="4220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chemeClr val="dk2"/>
                </a:solidFill>
                <a:latin typeface="Georgia"/>
                <a:ea typeface="Georgia"/>
                <a:cs typeface="Georgia"/>
                <a:sym typeface="Georgia"/>
              </a:rPr>
              <a:t>SHAP value (Impact on model output)</a:t>
            </a:r>
            <a:endParaRPr sz="800">
              <a:solidFill>
                <a:schemeClr val="dk2"/>
              </a:solidFill>
              <a:latin typeface="Georgia"/>
              <a:ea typeface="Georgia"/>
              <a:cs typeface="Georgia"/>
              <a:sym typeface="Georgia"/>
            </a:endParaRPr>
          </a:p>
        </p:txBody>
      </p:sp>
      <p:sp>
        <p:nvSpPr>
          <p:cNvPr id="267" name="Google Shape;267;p23"/>
          <p:cNvSpPr txBox="1"/>
          <p:nvPr/>
        </p:nvSpPr>
        <p:spPr>
          <a:xfrm>
            <a:off x="777925" y="4067000"/>
            <a:ext cx="3361800" cy="492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1100">
                <a:solidFill>
                  <a:schemeClr val="dk2"/>
                </a:solidFill>
              </a:rPr>
              <a:t>The consistent importance of implied normal volatility and swap rate features across different time frames indicates that </a:t>
            </a:r>
            <a:r>
              <a:rPr lang="zh-CN" sz="1100">
                <a:solidFill>
                  <a:srgbClr val="E63232"/>
                </a:solidFill>
              </a:rPr>
              <a:t>upcoming and historical trends are essential</a:t>
            </a:r>
            <a:r>
              <a:rPr lang="zh-CN" sz="1100">
                <a:solidFill>
                  <a:schemeClr val="dk2"/>
                </a:solidFill>
              </a:rPr>
              <a:t> for the model's decision-making process</a:t>
            </a:r>
            <a:endParaRPr sz="1100">
              <a:solidFill>
                <a:schemeClr val="dk2"/>
              </a:solidFill>
            </a:endParaRPr>
          </a:p>
          <a:p>
            <a:pPr indent="0" lvl="0" marL="0" rtl="0" algn="ctr">
              <a:spcBef>
                <a:spcPts val="0"/>
              </a:spcBef>
              <a:spcAft>
                <a:spcPts val="0"/>
              </a:spcAft>
              <a:buClr>
                <a:schemeClr val="dk1"/>
              </a:buClr>
              <a:buSzPts val="1100"/>
              <a:buFont typeface="Arial"/>
              <a:buNone/>
            </a:pPr>
            <a:r>
              <a:t/>
            </a:r>
            <a:endParaRPr sz="1200">
              <a:solidFill>
                <a:schemeClr val="lt2"/>
              </a:solidFill>
            </a:endParaRPr>
          </a:p>
        </p:txBody>
      </p:sp>
      <p:sp>
        <p:nvSpPr>
          <p:cNvPr id="268" name="Google Shape;268;p23"/>
          <p:cNvSpPr txBox="1"/>
          <p:nvPr/>
        </p:nvSpPr>
        <p:spPr>
          <a:xfrm>
            <a:off x="4750525" y="727175"/>
            <a:ext cx="37221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100">
                <a:solidFill>
                  <a:schemeClr val="dk2"/>
                </a:solidFill>
              </a:rPr>
              <a:t>The model relies heavily on the feature related to implied volatility and swap rates</a:t>
            </a:r>
            <a:endParaRPr sz="1100">
              <a:solidFill>
                <a:schemeClr val="dk2"/>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1000">
                <a:solidFill>
                  <a:schemeClr val="lt1"/>
                </a:solidFill>
              </a:rPr>
              <a:t>1. </a:t>
            </a:r>
            <a:r>
              <a:rPr lang="zh-CN" sz="1000">
                <a:solidFill>
                  <a:schemeClr val="lt1"/>
                </a:solidFill>
              </a:rPr>
              <a:t>Implied Normal Volatility MA t+1 to t+5 (and t-29 to t-15)</a:t>
            </a:r>
            <a:endParaRPr sz="1000">
              <a:solidFill>
                <a:schemeClr val="lt1"/>
              </a:solidFill>
            </a:endParaRPr>
          </a:p>
          <a:p>
            <a:pPr indent="0" lvl="0" marL="457200" rtl="0" algn="l">
              <a:spcBef>
                <a:spcPts val="0"/>
              </a:spcBef>
              <a:spcAft>
                <a:spcPts val="0"/>
              </a:spcAft>
              <a:buNone/>
            </a:pPr>
            <a:r>
              <a:t/>
            </a:r>
            <a:endParaRPr sz="300">
              <a:solidFill>
                <a:srgbClr val="E63232"/>
              </a:solidFill>
            </a:endParaRPr>
          </a:p>
          <a:p>
            <a:pPr indent="0" lvl="0" marL="0" rtl="0" algn="l">
              <a:lnSpc>
                <a:spcPct val="115000"/>
              </a:lnSpc>
              <a:spcBef>
                <a:spcPts val="0"/>
              </a:spcBef>
              <a:spcAft>
                <a:spcPts val="0"/>
              </a:spcAft>
              <a:buNone/>
            </a:pPr>
            <a:r>
              <a:rPr lang="zh-CN" sz="800">
                <a:solidFill>
                  <a:schemeClr val="dk2"/>
                </a:solidFill>
              </a:rPr>
              <a:t>Points are highly concentrated on the left side, showing a </a:t>
            </a:r>
            <a:r>
              <a:rPr lang="zh-CN" sz="800">
                <a:solidFill>
                  <a:srgbClr val="E60606"/>
                </a:solidFill>
              </a:rPr>
              <a:t>significant negative impact </a:t>
            </a:r>
            <a:r>
              <a:rPr lang="zh-CN" sz="800">
                <a:solidFill>
                  <a:schemeClr val="dk2"/>
                </a:solidFill>
              </a:rPr>
              <a:t>on the model's predictions. The </a:t>
            </a:r>
            <a:r>
              <a:rPr lang="zh-CN" sz="800">
                <a:solidFill>
                  <a:schemeClr val="dk2"/>
                </a:solidFill>
              </a:rPr>
              <a:t>distribution</a:t>
            </a:r>
            <a:r>
              <a:rPr lang="zh-CN" sz="800">
                <a:solidFill>
                  <a:schemeClr val="dk2"/>
                </a:solidFill>
              </a:rPr>
              <a:t> of colors suggests both high and low values affect the model </a:t>
            </a:r>
            <a:endParaRPr sz="800">
              <a:solidFill>
                <a:schemeClr val="dk2"/>
              </a:solidFill>
            </a:endParaRPr>
          </a:p>
          <a:p>
            <a:pPr indent="0" lvl="0" marL="0" rtl="0" algn="l">
              <a:lnSpc>
                <a:spcPct val="115000"/>
              </a:lnSpc>
              <a:spcBef>
                <a:spcPts val="0"/>
              </a:spcBef>
              <a:spcAft>
                <a:spcPts val="0"/>
              </a:spcAft>
              <a:buNone/>
            </a:pPr>
            <a:r>
              <a:t/>
            </a:r>
            <a:endParaRPr sz="800">
              <a:solidFill>
                <a:schemeClr val="dk2"/>
              </a:solidFill>
            </a:endParaRPr>
          </a:p>
          <a:p>
            <a:pPr indent="0" lvl="0" marL="0" rtl="0" algn="l">
              <a:spcBef>
                <a:spcPts val="0"/>
              </a:spcBef>
              <a:spcAft>
                <a:spcPts val="0"/>
              </a:spcAft>
              <a:buNone/>
            </a:pPr>
            <a:r>
              <a:rPr lang="zh-CN" sz="1000">
                <a:solidFill>
                  <a:schemeClr val="lt1"/>
                </a:solidFill>
              </a:rPr>
              <a:t>2. Swap Rate MA t+1 to t+5 </a:t>
            </a:r>
            <a:endParaRPr sz="1000">
              <a:solidFill>
                <a:schemeClr val="lt1"/>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800">
                <a:solidFill>
                  <a:schemeClr val="dk2"/>
                </a:solidFill>
              </a:rPr>
              <a:t>Points are concentrated on the right side, showing a </a:t>
            </a:r>
            <a:r>
              <a:rPr lang="zh-CN" sz="800">
                <a:solidFill>
                  <a:srgbClr val="E60606"/>
                </a:solidFill>
              </a:rPr>
              <a:t>clear positive influence </a:t>
            </a:r>
            <a:r>
              <a:rPr lang="zh-CN" sz="800">
                <a:solidFill>
                  <a:schemeClr val="dk2"/>
                </a:solidFill>
              </a:rPr>
              <a:t>on the model's predictions. High values indicate stronger influence</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269" name="Google Shape;269;p23"/>
          <p:cNvSpPr txBox="1"/>
          <p:nvPr/>
        </p:nvSpPr>
        <p:spPr>
          <a:xfrm>
            <a:off x="777925" y="2867350"/>
            <a:ext cx="33618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The most important feature:</a:t>
            </a:r>
            <a:endParaRPr sz="1000">
              <a:solidFill>
                <a:schemeClr val="dk2"/>
              </a:solidFill>
            </a:endParaRPr>
          </a:p>
          <a:p>
            <a:pPr indent="0" lvl="0" marL="0" rtl="0" algn="l">
              <a:spcBef>
                <a:spcPts val="0"/>
              </a:spcBef>
              <a:spcAft>
                <a:spcPts val="0"/>
              </a:spcAft>
              <a:buNone/>
            </a:pPr>
            <a:r>
              <a:rPr lang="zh-CN" sz="1000">
                <a:solidFill>
                  <a:srgbClr val="E63232"/>
                </a:solidFill>
              </a:rPr>
              <a:t>Implied Normal Volatility MA t+1 to t+5</a:t>
            </a:r>
            <a:endParaRPr sz="900">
              <a:solidFill>
                <a:schemeClr val="dk2"/>
              </a:solidFill>
            </a:endParaRPr>
          </a:p>
          <a:p>
            <a:pPr indent="0" lvl="0" marL="45720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1000">
                <a:solidFill>
                  <a:schemeClr val="dk2"/>
                </a:solidFill>
              </a:rPr>
              <a:t>Second important feature:</a:t>
            </a:r>
            <a:endParaRPr sz="1000">
              <a:solidFill>
                <a:schemeClr val="dk2"/>
              </a:solidFill>
            </a:endParaRPr>
          </a:p>
          <a:p>
            <a:pPr indent="0" lvl="0" marL="0" rtl="0" algn="l">
              <a:spcBef>
                <a:spcPts val="0"/>
              </a:spcBef>
              <a:spcAft>
                <a:spcPts val="0"/>
              </a:spcAft>
              <a:buNone/>
            </a:pPr>
            <a:r>
              <a:rPr lang="zh-CN" sz="1000">
                <a:solidFill>
                  <a:srgbClr val="E63232"/>
                </a:solidFill>
              </a:rPr>
              <a:t>Swap Rate MA t-14 to t-10</a:t>
            </a:r>
            <a:endParaRPr sz="1000">
              <a:solidFill>
                <a:srgbClr val="E63232"/>
              </a:solidFill>
            </a:endParaRPr>
          </a:p>
          <a:p>
            <a:pPr indent="0" lvl="0" marL="0" rtl="0" algn="l">
              <a:spcBef>
                <a:spcPts val="0"/>
              </a:spcBef>
              <a:spcAft>
                <a:spcPts val="0"/>
              </a:spcAft>
              <a:buNone/>
            </a:pPr>
            <a:r>
              <a:t/>
            </a:r>
            <a:endParaRPr sz="1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nvSpPr>
        <p:spPr>
          <a:xfrm>
            <a:off x="434238" y="549900"/>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3</a:t>
            </a:r>
            <a:endParaRPr sz="1300">
              <a:solidFill>
                <a:schemeClr val="lt1"/>
              </a:solidFill>
            </a:endParaRPr>
          </a:p>
        </p:txBody>
      </p:sp>
      <p:pic>
        <p:nvPicPr>
          <p:cNvPr id="275" name="Google Shape;275;p24"/>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76" name="Google Shape;276;p2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77" name="Google Shape;277;p24"/>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rgbClr val="0D0D0D"/>
                </a:solidFill>
                <a:highlight>
                  <a:srgbClr val="FFFFFF"/>
                </a:highlight>
                <a:latin typeface="Georgia"/>
                <a:ea typeface="Georgia"/>
                <a:cs typeface="Georgia"/>
                <a:sym typeface="Georgia"/>
              </a:rPr>
              <a:t>XGBoost </a:t>
            </a:r>
            <a:r>
              <a:rPr lang="zh-CN" sz="1950">
                <a:solidFill>
                  <a:schemeClr val="dk1"/>
                </a:solidFill>
                <a:highlight>
                  <a:srgbClr val="FFFFFF"/>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278" name="Google Shape;278;p24"/>
          <p:cNvPicPr preferRelativeResize="0"/>
          <p:nvPr/>
        </p:nvPicPr>
        <p:blipFill>
          <a:blip r:embed="rId5">
            <a:alphaModFix/>
          </a:blip>
          <a:stretch>
            <a:fillRect/>
          </a:stretch>
        </p:blipFill>
        <p:spPr>
          <a:xfrm>
            <a:off x="45675" y="981100"/>
            <a:ext cx="6313325" cy="3132775"/>
          </a:xfrm>
          <a:prstGeom prst="rect">
            <a:avLst/>
          </a:prstGeom>
          <a:noFill/>
          <a:ln>
            <a:noFill/>
          </a:ln>
        </p:spPr>
      </p:pic>
      <p:sp>
        <p:nvSpPr>
          <p:cNvPr id="279" name="Google Shape;279;p24"/>
          <p:cNvSpPr/>
          <p:nvPr/>
        </p:nvSpPr>
        <p:spPr>
          <a:xfrm>
            <a:off x="6477000" y="709125"/>
            <a:ext cx="2556900" cy="1433100"/>
          </a:xfrm>
          <a:prstGeom prst="rect">
            <a:avLst/>
          </a:prstGeom>
          <a:solidFill>
            <a:srgbClr val="FF0000">
              <a:alpha val="185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Actual value:</a:t>
            </a:r>
            <a:br>
              <a:rPr lang="zh-CN" sz="1000">
                <a:solidFill>
                  <a:schemeClr val="dk1"/>
                </a:solidFill>
                <a:latin typeface="Georgia"/>
                <a:ea typeface="Georgia"/>
                <a:cs typeface="Georgia"/>
                <a:sym typeface="Georgia"/>
              </a:rPr>
            </a:br>
            <a:r>
              <a:rPr lang="zh-CN" sz="1000">
                <a:solidFill>
                  <a:schemeClr val="dk1"/>
                </a:solidFill>
              </a:rPr>
              <a:t>Actual values show a downward trend from mid-Oct 2023 to mid-Nov 2023, reaching a low in late November</a:t>
            </a:r>
            <a:endParaRPr sz="1000">
              <a:solidFill>
                <a:schemeClr val="dk1"/>
              </a:solidFill>
            </a:endParaRPr>
          </a:p>
          <a:p>
            <a:pPr indent="0" lvl="0" marL="0" rtl="0" algn="l">
              <a:spcBef>
                <a:spcPts val="0"/>
              </a:spcBef>
              <a:spcAft>
                <a:spcPts val="0"/>
              </a:spcAft>
              <a:buClr>
                <a:schemeClr val="dk1"/>
              </a:buClr>
              <a:buSzPts val="1100"/>
              <a:buFont typeface="Arial"/>
              <a:buNone/>
            </a:pPr>
            <a:r>
              <a:rPr lang="zh-CN" sz="1000">
                <a:solidFill>
                  <a:schemeClr val="dk1"/>
                </a:solidFill>
              </a:rPr>
              <a:t>There was a clear peak in real terms at the end of Nov 2023, followed by fluctuations and a downward trend in Dec 2023 and early Jan 2024 again</a:t>
            </a:r>
            <a:endParaRPr sz="1000">
              <a:solidFill>
                <a:schemeClr val="dk1"/>
              </a:solidFill>
            </a:endParaRPr>
          </a:p>
          <a:p>
            <a:pPr indent="0" lvl="0" marL="0" rtl="0" algn="l">
              <a:spcBef>
                <a:spcPts val="0"/>
              </a:spcBef>
              <a:spcAft>
                <a:spcPts val="0"/>
              </a:spcAft>
              <a:buNone/>
            </a:pPr>
            <a:r>
              <a:t/>
            </a:r>
            <a:endParaRPr sz="1000">
              <a:solidFill>
                <a:schemeClr val="dk1"/>
              </a:solidFill>
              <a:latin typeface="Georgia"/>
              <a:ea typeface="Georgia"/>
              <a:cs typeface="Georgia"/>
              <a:sym typeface="Georgia"/>
            </a:endParaRPr>
          </a:p>
        </p:txBody>
      </p:sp>
      <p:sp>
        <p:nvSpPr>
          <p:cNvPr id="280" name="Google Shape;280;p24"/>
          <p:cNvSpPr/>
          <p:nvPr/>
        </p:nvSpPr>
        <p:spPr>
          <a:xfrm>
            <a:off x="6477000" y="2142374"/>
            <a:ext cx="2556900" cy="991500"/>
          </a:xfrm>
          <a:prstGeom prst="rect">
            <a:avLst/>
          </a:prstGeom>
          <a:solidFill>
            <a:srgbClr val="FF0000">
              <a:alpha val="2633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Predicted value:</a:t>
            </a:r>
            <a:endParaRPr b="1" sz="1000">
              <a:solidFill>
                <a:schemeClr val="dk1"/>
              </a:solidFill>
              <a:latin typeface="Georgia"/>
              <a:ea typeface="Georgia"/>
              <a:cs typeface="Georgia"/>
              <a:sym typeface="Georgia"/>
            </a:endParaRPr>
          </a:p>
          <a:p>
            <a:pPr indent="0" lvl="0" marL="0" rtl="0" algn="l">
              <a:spcBef>
                <a:spcPts val="0"/>
              </a:spcBef>
              <a:spcAft>
                <a:spcPts val="0"/>
              </a:spcAft>
              <a:buNone/>
            </a:pPr>
            <a:r>
              <a:rPr lang="zh-CN" sz="1000">
                <a:solidFill>
                  <a:schemeClr val="dk1"/>
                </a:solidFill>
              </a:rPr>
              <a:t>The forecast values are generally higher than the actual values throughout the period. They are also less volatile and have relati</a:t>
            </a:r>
            <a:r>
              <a:rPr lang="zh-CN" sz="1000">
                <a:solidFill>
                  <a:schemeClr val="dk1"/>
                </a:solidFill>
              </a:rPr>
              <a:t>v</a:t>
            </a:r>
            <a:r>
              <a:rPr lang="zh-CN" sz="1000">
                <a:solidFill>
                  <a:schemeClr val="dk1"/>
                </a:solidFill>
              </a:rPr>
              <a:t>ely smooth lines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ctr">
              <a:spcBef>
                <a:spcPts val="0"/>
              </a:spcBef>
              <a:spcAft>
                <a:spcPts val="0"/>
              </a:spcAft>
              <a:buNone/>
            </a:pPr>
            <a:r>
              <a:t/>
            </a:r>
            <a:endParaRPr>
              <a:solidFill>
                <a:schemeClr val="dk1"/>
              </a:solidFill>
            </a:endParaRPr>
          </a:p>
        </p:txBody>
      </p:sp>
      <p:sp>
        <p:nvSpPr>
          <p:cNvPr id="281" name="Google Shape;281;p24"/>
          <p:cNvSpPr/>
          <p:nvPr/>
        </p:nvSpPr>
        <p:spPr>
          <a:xfrm>
            <a:off x="6477000" y="4113875"/>
            <a:ext cx="2556900" cy="785700"/>
          </a:xfrm>
          <a:prstGeom prst="rect">
            <a:avLst/>
          </a:prstGeom>
          <a:solidFill>
            <a:srgbClr val="FF0000">
              <a:alpha val="4937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This suggests that the prediction model may have </a:t>
            </a:r>
            <a:r>
              <a:rPr b="1" lang="zh-CN" sz="1000">
                <a:solidFill>
                  <a:schemeClr val="dk1"/>
                </a:solidFill>
              </a:rPr>
              <a:t>a tendency to favor higher Vega values or may be overestimating risks</a:t>
            </a:r>
            <a:endParaRPr b="1" sz="1000">
              <a:solidFill>
                <a:schemeClr val="dk1"/>
              </a:solidFill>
            </a:endParaRPr>
          </a:p>
          <a:p>
            <a:pPr indent="0" lvl="0" marL="0" rtl="0" algn="ctr">
              <a:spcBef>
                <a:spcPts val="0"/>
              </a:spcBef>
              <a:spcAft>
                <a:spcPts val="0"/>
              </a:spcAft>
              <a:buNone/>
            </a:pPr>
            <a:r>
              <a:t/>
            </a:r>
            <a:endParaRPr sz="1000">
              <a:solidFill>
                <a:schemeClr val="dk1"/>
              </a:solidFill>
            </a:endParaRPr>
          </a:p>
        </p:txBody>
      </p:sp>
      <p:sp>
        <p:nvSpPr>
          <p:cNvPr id="282" name="Google Shape;282;p24"/>
          <p:cNvSpPr/>
          <p:nvPr/>
        </p:nvSpPr>
        <p:spPr>
          <a:xfrm>
            <a:off x="6477000" y="3134025"/>
            <a:ext cx="2556900" cy="991500"/>
          </a:xfrm>
          <a:prstGeom prst="rect">
            <a:avLst/>
          </a:prstGeom>
          <a:solidFill>
            <a:srgbClr val="FF0000">
              <a:alpha val="34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Although the </a:t>
            </a:r>
            <a:r>
              <a:rPr b="1" lang="zh-CN" sz="1000">
                <a:solidFill>
                  <a:schemeClr val="dk1"/>
                </a:solidFill>
              </a:rPr>
              <a:t>overall trend direction</a:t>
            </a:r>
            <a:r>
              <a:rPr lang="zh-CN" sz="1000">
                <a:solidFill>
                  <a:schemeClr val="dk1"/>
                </a:solidFill>
              </a:rPr>
              <a:t> of the actual and predicted values </a:t>
            </a:r>
            <a:r>
              <a:rPr b="1" lang="zh-CN" sz="1000">
                <a:solidFill>
                  <a:schemeClr val="dk1"/>
                </a:solidFill>
              </a:rPr>
              <a:t>is roughly the same, the forecasted values are consistently higher</a:t>
            </a:r>
            <a:r>
              <a:rPr lang="zh-CN" sz="1000">
                <a:solidFill>
                  <a:schemeClr val="dk1"/>
                </a:solidFill>
              </a:rPr>
              <a:t> than the actual values</a:t>
            </a:r>
            <a:endParaRPr>
              <a:solidFill>
                <a:schemeClr val="dk1"/>
              </a:solidFill>
            </a:endParaRPr>
          </a:p>
        </p:txBody>
      </p:sp>
      <p:sp>
        <p:nvSpPr>
          <p:cNvPr id="283" name="Google Shape;283;p24"/>
          <p:cNvSpPr txBox="1"/>
          <p:nvPr/>
        </p:nvSpPr>
        <p:spPr>
          <a:xfrm>
            <a:off x="704250" y="546050"/>
            <a:ext cx="19434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Regression by</a:t>
            </a:r>
            <a:r>
              <a:rPr lang="zh-CN" sz="1300">
                <a:solidFill>
                  <a:schemeClr val="dk2"/>
                </a:solidFill>
                <a:latin typeface="Georgia"/>
                <a:ea typeface="Georgia"/>
                <a:cs typeface="Georgia"/>
                <a:sym typeface="Georgia"/>
              </a:rPr>
              <a:t> XGBoost</a:t>
            </a:r>
            <a:endParaRPr sz="1300">
              <a:solidFill>
                <a:schemeClr val="dk2"/>
              </a:solidFill>
              <a:latin typeface="Georgia"/>
              <a:ea typeface="Georgia"/>
              <a:cs typeface="Georgia"/>
              <a:sym typeface="Georgia"/>
            </a:endParaRPr>
          </a:p>
        </p:txBody>
      </p:sp>
      <p:cxnSp>
        <p:nvCxnSpPr>
          <p:cNvPr id="284" name="Google Shape;284;p24"/>
          <p:cNvCxnSpPr/>
          <p:nvPr/>
        </p:nvCxnSpPr>
        <p:spPr>
          <a:xfrm>
            <a:off x="434238" y="819900"/>
            <a:ext cx="2164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p:nvPr/>
        </p:nvSpPr>
        <p:spPr>
          <a:xfrm>
            <a:off x="137825" y="920075"/>
            <a:ext cx="2175900" cy="9255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5"/>
          <p:cNvSpPr txBox="1"/>
          <p:nvPr/>
        </p:nvSpPr>
        <p:spPr>
          <a:xfrm>
            <a:off x="221851" y="981900"/>
            <a:ext cx="2035200" cy="2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000">
                <a:solidFill>
                  <a:srgbClr val="F4F4F4"/>
                </a:solidFill>
              </a:rPr>
              <a:t>Total: </a:t>
            </a:r>
            <a:endParaRPr sz="1000">
              <a:solidFill>
                <a:srgbClr val="F4F4F4"/>
              </a:solidFill>
            </a:endParaRPr>
          </a:p>
          <a:p>
            <a:pPr indent="0" lvl="0" marL="0" rtl="0" algn="l">
              <a:spcBef>
                <a:spcPts val="0"/>
              </a:spcBef>
              <a:spcAft>
                <a:spcPts val="0"/>
              </a:spcAft>
              <a:buNone/>
            </a:pPr>
            <a:r>
              <a:rPr lang="zh-CN" sz="1000">
                <a:solidFill>
                  <a:srgbClr val="F4F4F4"/>
                </a:solidFill>
              </a:rPr>
              <a:t>331 data of “Vega MA t+1 to t+5”</a:t>
            </a:r>
            <a:endParaRPr sz="1000">
              <a:solidFill>
                <a:srgbClr val="F4F4F4"/>
              </a:solidFill>
            </a:endParaRPr>
          </a:p>
        </p:txBody>
      </p:sp>
      <p:pic>
        <p:nvPicPr>
          <p:cNvPr id="291" name="Google Shape;291;p25"/>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292" name="Google Shape;292;p25"/>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293" name="Google Shape;293;p25"/>
          <p:cNvSpPr/>
          <p:nvPr/>
        </p:nvSpPr>
        <p:spPr>
          <a:xfrm>
            <a:off x="137825" y="1317225"/>
            <a:ext cx="1088100" cy="52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5"/>
          <p:cNvSpPr txBox="1"/>
          <p:nvPr/>
        </p:nvSpPr>
        <p:spPr>
          <a:xfrm>
            <a:off x="137725" y="1365825"/>
            <a:ext cx="108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800">
                <a:solidFill>
                  <a:schemeClr val="dk2"/>
                </a:solidFill>
              </a:rPr>
              <a:t>Training Data:</a:t>
            </a:r>
            <a:br>
              <a:rPr lang="zh-CN" sz="800">
                <a:solidFill>
                  <a:schemeClr val="dk2"/>
                </a:solidFill>
              </a:rPr>
            </a:br>
            <a:r>
              <a:rPr lang="zh-CN" sz="800">
                <a:solidFill>
                  <a:schemeClr val="dk2"/>
                </a:solidFill>
              </a:rPr>
              <a:t>First 271 Data</a:t>
            </a:r>
            <a:endParaRPr sz="800">
              <a:solidFill>
                <a:schemeClr val="dk2"/>
              </a:solidFill>
            </a:endParaRPr>
          </a:p>
        </p:txBody>
      </p:sp>
      <p:sp>
        <p:nvSpPr>
          <p:cNvPr id="295" name="Google Shape;295;p25"/>
          <p:cNvSpPr/>
          <p:nvPr/>
        </p:nvSpPr>
        <p:spPr>
          <a:xfrm>
            <a:off x="1225825" y="1317275"/>
            <a:ext cx="1088100" cy="52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5"/>
          <p:cNvSpPr txBox="1"/>
          <p:nvPr/>
        </p:nvSpPr>
        <p:spPr>
          <a:xfrm>
            <a:off x="1166724" y="1365863"/>
            <a:ext cx="1206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CN" sz="800">
                <a:solidFill>
                  <a:schemeClr val="dk2"/>
                </a:solidFill>
              </a:rPr>
              <a:t>Backtesting Data</a:t>
            </a:r>
            <a:r>
              <a:rPr lang="zh-CN" sz="800">
                <a:solidFill>
                  <a:schemeClr val="dk2"/>
                </a:solidFill>
              </a:rPr>
              <a:t>:</a:t>
            </a:r>
            <a:br>
              <a:rPr lang="zh-CN" sz="800">
                <a:solidFill>
                  <a:schemeClr val="dk2"/>
                </a:solidFill>
              </a:rPr>
            </a:br>
            <a:r>
              <a:rPr lang="zh-CN" sz="800">
                <a:solidFill>
                  <a:schemeClr val="dk2"/>
                </a:solidFill>
              </a:rPr>
              <a:t>Last 60 Data</a:t>
            </a:r>
            <a:endParaRPr sz="800">
              <a:solidFill>
                <a:schemeClr val="dk2"/>
              </a:solidFill>
            </a:endParaRPr>
          </a:p>
        </p:txBody>
      </p:sp>
      <p:cxnSp>
        <p:nvCxnSpPr>
          <p:cNvPr id="297" name="Google Shape;297;p25"/>
          <p:cNvCxnSpPr/>
          <p:nvPr/>
        </p:nvCxnSpPr>
        <p:spPr>
          <a:xfrm>
            <a:off x="1225825" y="1287925"/>
            <a:ext cx="0" cy="566100"/>
          </a:xfrm>
          <a:prstGeom prst="straightConnector1">
            <a:avLst/>
          </a:prstGeom>
          <a:noFill/>
          <a:ln cap="flat" cmpd="sng" w="19050">
            <a:solidFill>
              <a:srgbClr val="E60101"/>
            </a:solidFill>
            <a:prstDash val="solid"/>
            <a:round/>
            <a:headEnd len="med" w="med" type="none"/>
            <a:tailEnd len="med" w="med" type="none"/>
          </a:ln>
        </p:spPr>
      </p:cxnSp>
      <p:sp>
        <p:nvSpPr>
          <p:cNvPr id="298" name="Google Shape;298;p25"/>
          <p:cNvSpPr txBox="1"/>
          <p:nvPr/>
        </p:nvSpPr>
        <p:spPr>
          <a:xfrm>
            <a:off x="646925" y="1748125"/>
            <a:ext cx="115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700">
                <a:solidFill>
                  <a:schemeClr val="dk2"/>
                </a:solidFill>
                <a:latin typeface="Georgia"/>
                <a:ea typeface="Georgia"/>
                <a:cs typeface="Georgia"/>
                <a:sym typeface="Georgia"/>
              </a:rPr>
              <a:t>(Same as Classification)</a:t>
            </a:r>
            <a:endParaRPr sz="700">
              <a:solidFill>
                <a:schemeClr val="dk2"/>
              </a:solidFill>
              <a:latin typeface="Georgia"/>
              <a:ea typeface="Georgia"/>
              <a:cs typeface="Georgia"/>
              <a:sym typeface="Georgia"/>
            </a:endParaRPr>
          </a:p>
        </p:txBody>
      </p:sp>
      <p:sp>
        <p:nvSpPr>
          <p:cNvPr id="299" name="Google Shape;299;p25"/>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dk1"/>
              </a:solidFill>
              <a:highlight>
                <a:schemeClr val="lt1"/>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200"/>
              </a:spcBef>
              <a:spcAft>
                <a:spcPts val="1200"/>
              </a:spcAft>
              <a:buClr>
                <a:schemeClr val="dk1"/>
              </a:buClr>
              <a:buSzPts val="1100"/>
              <a:buFont typeface="Arial"/>
              <a:buNone/>
            </a:pPr>
            <a:r>
              <a:t/>
            </a:r>
            <a:endParaRPr sz="1950">
              <a:solidFill>
                <a:srgbClr val="0D0D0D"/>
              </a:solidFill>
              <a:highlight>
                <a:srgbClr val="FFFFFF"/>
              </a:highlight>
              <a:latin typeface="Georgia"/>
              <a:ea typeface="Georgia"/>
              <a:cs typeface="Georgia"/>
              <a:sym typeface="Georgia"/>
            </a:endParaRPr>
          </a:p>
        </p:txBody>
      </p:sp>
      <p:sp>
        <p:nvSpPr>
          <p:cNvPr id="300" name="Google Shape;300;p25"/>
          <p:cNvSpPr/>
          <p:nvPr/>
        </p:nvSpPr>
        <p:spPr>
          <a:xfrm>
            <a:off x="98441" y="323886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25"/>
          <p:cNvSpPr txBox="1"/>
          <p:nvPr/>
        </p:nvSpPr>
        <p:spPr>
          <a:xfrm>
            <a:off x="45675" y="322882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02" name="Google Shape;302;p25"/>
          <p:cNvSpPr/>
          <p:nvPr/>
        </p:nvSpPr>
        <p:spPr>
          <a:xfrm>
            <a:off x="98441" y="3593281"/>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25"/>
          <p:cNvSpPr txBox="1"/>
          <p:nvPr/>
        </p:nvSpPr>
        <p:spPr>
          <a:xfrm>
            <a:off x="151056" y="363665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124.69</a:t>
            </a:r>
            <a:endParaRPr sz="1100">
              <a:solidFill>
                <a:schemeClr val="dk2"/>
              </a:solidFill>
            </a:endParaRPr>
          </a:p>
        </p:txBody>
      </p:sp>
      <p:sp>
        <p:nvSpPr>
          <p:cNvPr id="304" name="Google Shape;304;p25"/>
          <p:cNvSpPr/>
          <p:nvPr/>
        </p:nvSpPr>
        <p:spPr>
          <a:xfrm>
            <a:off x="1226044" y="324765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5"/>
          <p:cNvSpPr txBox="1"/>
          <p:nvPr/>
        </p:nvSpPr>
        <p:spPr>
          <a:xfrm>
            <a:off x="1173278" y="323761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06" name="Google Shape;306;p25"/>
          <p:cNvSpPr/>
          <p:nvPr/>
        </p:nvSpPr>
        <p:spPr>
          <a:xfrm>
            <a:off x="1226044" y="3602072"/>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5"/>
          <p:cNvSpPr txBox="1"/>
          <p:nvPr/>
        </p:nvSpPr>
        <p:spPr>
          <a:xfrm>
            <a:off x="1278659" y="364544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9.27</a:t>
            </a:r>
            <a:endParaRPr sz="1100">
              <a:solidFill>
                <a:schemeClr val="dk2"/>
              </a:solidFill>
            </a:endParaRPr>
          </a:p>
        </p:txBody>
      </p:sp>
      <p:sp>
        <p:nvSpPr>
          <p:cNvPr id="308" name="Google Shape;308;p25"/>
          <p:cNvSpPr txBox="1"/>
          <p:nvPr/>
        </p:nvSpPr>
        <p:spPr>
          <a:xfrm>
            <a:off x="197925" y="2226700"/>
            <a:ext cx="2035200" cy="7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rPr>
              <a:t>All X-variables remain as real number, not classified into different clusters</a:t>
            </a:r>
            <a:endParaRPr sz="1200">
              <a:solidFill>
                <a:schemeClr val="dk2"/>
              </a:solidFill>
            </a:endParaRPr>
          </a:p>
        </p:txBody>
      </p:sp>
      <p:pic>
        <p:nvPicPr>
          <p:cNvPr id="309" name="Google Shape;309;p25"/>
          <p:cNvPicPr preferRelativeResize="0"/>
          <p:nvPr/>
        </p:nvPicPr>
        <p:blipFill>
          <a:blip r:embed="rId5">
            <a:alphaModFix/>
          </a:blip>
          <a:stretch>
            <a:fillRect/>
          </a:stretch>
        </p:blipFill>
        <p:spPr>
          <a:xfrm>
            <a:off x="5283913" y="827950"/>
            <a:ext cx="3801824" cy="2076625"/>
          </a:xfrm>
          <a:prstGeom prst="rect">
            <a:avLst/>
          </a:prstGeom>
          <a:noFill/>
          <a:ln>
            <a:noFill/>
          </a:ln>
        </p:spPr>
      </p:pic>
      <p:cxnSp>
        <p:nvCxnSpPr>
          <p:cNvPr id="310" name="Google Shape;310;p25"/>
          <p:cNvCxnSpPr/>
          <p:nvPr/>
        </p:nvCxnSpPr>
        <p:spPr>
          <a:xfrm>
            <a:off x="2417438" y="673200"/>
            <a:ext cx="0" cy="3927300"/>
          </a:xfrm>
          <a:prstGeom prst="straightConnector1">
            <a:avLst/>
          </a:prstGeom>
          <a:noFill/>
          <a:ln cap="flat" cmpd="sng" w="9525">
            <a:solidFill>
              <a:schemeClr val="dk2"/>
            </a:solidFill>
            <a:prstDash val="lgDash"/>
            <a:round/>
            <a:headEnd len="med" w="med" type="none"/>
            <a:tailEnd len="med" w="med" type="none"/>
          </a:ln>
        </p:spPr>
      </p:cxnSp>
      <p:pic>
        <p:nvPicPr>
          <p:cNvPr id="311" name="Google Shape;311;p25"/>
          <p:cNvPicPr preferRelativeResize="0"/>
          <p:nvPr/>
        </p:nvPicPr>
        <p:blipFill>
          <a:blip r:embed="rId6">
            <a:alphaModFix/>
          </a:blip>
          <a:stretch>
            <a:fillRect/>
          </a:stretch>
        </p:blipFill>
        <p:spPr>
          <a:xfrm>
            <a:off x="2467437" y="588985"/>
            <a:ext cx="2766500" cy="2832104"/>
          </a:xfrm>
          <a:prstGeom prst="rect">
            <a:avLst/>
          </a:prstGeom>
          <a:noFill/>
          <a:ln>
            <a:noFill/>
          </a:ln>
        </p:spPr>
      </p:pic>
      <p:cxnSp>
        <p:nvCxnSpPr>
          <p:cNvPr id="312" name="Google Shape;312;p25"/>
          <p:cNvCxnSpPr/>
          <p:nvPr/>
        </p:nvCxnSpPr>
        <p:spPr>
          <a:xfrm>
            <a:off x="5283925" y="673200"/>
            <a:ext cx="0" cy="3927300"/>
          </a:xfrm>
          <a:prstGeom prst="straightConnector1">
            <a:avLst/>
          </a:prstGeom>
          <a:noFill/>
          <a:ln cap="flat" cmpd="sng" w="9525">
            <a:solidFill>
              <a:schemeClr val="dk2"/>
            </a:solidFill>
            <a:prstDash val="lgDash"/>
            <a:round/>
            <a:headEnd len="med" w="med" type="none"/>
            <a:tailEnd len="med" w="med" type="none"/>
          </a:ln>
        </p:spPr>
      </p:cxnSp>
      <p:sp>
        <p:nvSpPr>
          <p:cNvPr id="313" name="Google Shape;313;p25"/>
          <p:cNvSpPr txBox="1"/>
          <p:nvPr/>
        </p:nvSpPr>
        <p:spPr>
          <a:xfrm>
            <a:off x="2609125" y="3513000"/>
            <a:ext cx="2483100" cy="108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rgbClr val="E60101"/>
                </a:solidFill>
              </a:rPr>
              <a:t>Implied Normal Volatility MA t+1 to t+5 </a:t>
            </a:r>
            <a:r>
              <a:rPr lang="zh-CN" sz="1000">
                <a:solidFill>
                  <a:schemeClr val="dk2"/>
                </a:solidFill>
              </a:rPr>
              <a:t>shows it has a strong positive impact on model’s prediction</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rgbClr val="E60606"/>
                </a:solidFill>
              </a:rPr>
              <a:t>Swap Rate MA t+1 to t+5 </a:t>
            </a:r>
            <a:r>
              <a:rPr lang="zh-CN" sz="1000">
                <a:solidFill>
                  <a:schemeClr val="dk2"/>
                </a:solidFill>
              </a:rPr>
              <a:t>suggests a strong negative influence on prediction</a:t>
            </a:r>
            <a:endParaRPr sz="900">
              <a:solidFill>
                <a:schemeClr val="dk2"/>
              </a:solidFill>
            </a:endParaRPr>
          </a:p>
          <a:p>
            <a:pPr indent="0" lvl="0" marL="0" rtl="0" algn="l">
              <a:spcBef>
                <a:spcPts val="0"/>
              </a:spcBef>
              <a:spcAft>
                <a:spcPts val="0"/>
              </a:spcAft>
              <a:buNone/>
            </a:pPr>
            <a:r>
              <a:t/>
            </a:r>
            <a:endParaRPr sz="900">
              <a:solidFill>
                <a:schemeClr val="dk2"/>
              </a:solidFill>
            </a:endParaRPr>
          </a:p>
        </p:txBody>
      </p:sp>
      <p:sp>
        <p:nvSpPr>
          <p:cNvPr id="314" name="Google Shape;314;p25"/>
          <p:cNvSpPr txBox="1"/>
          <p:nvPr/>
        </p:nvSpPr>
        <p:spPr>
          <a:xfrm>
            <a:off x="5543000" y="3064475"/>
            <a:ext cx="3363000" cy="157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The diagram of feature importance highlights the </a:t>
            </a:r>
            <a:r>
              <a:rPr lang="zh-CN" sz="1000">
                <a:solidFill>
                  <a:srgbClr val="E63232"/>
                </a:solidFill>
              </a:rPr>
              <a:t>significant importance of Swap Rate MA t-59 to t-30</a:t>
            </a:r>
            <a:r>
              <a:rPr lang="zh-CN" sz="1000">
                <a:solidFill>
                  <a:schemeClr val="dk2"/>
                </a:solidFill>
              </a:rPr>
              <a:t> in the model's predictions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As the first three features are all Swap Rates, they consistently demonstrate the critical role of</a:t>
            </a:r>
            <a:r>
              <a:rPr lang="zh-CN" sz="1000">
                <a:solidFill>
                  <a:srgbClr val="FF0000"/>
                </a:solidFill>
              </a:rPr>
              <a:t> </a:t>
            </a:r>
            <a:r>
              <a:rPr lang="zh-CN" sz="1000">
                <a:solidFill>
                  <a:srgbClr val="E63232"/>
                </a:solidFill>
              </a:rPr>
              <a:t>historical swap rate data</a:t>
            </a:r>
            <a:r>
              <a:rPr lang="zh-CN" sz="1000">
                <a:solidFill>
                  <a:schemeClr val="dk2"/>
                </a:solidFill>
              </a:rPr>
              <a:t> in shaping the model's outcomes and emphasizing the importance of </a:t>
            </a:r>
            <a:r>
              <a:rPr lang="zh-CN" sz="1000">
                <a:solidFill>
                  <a:srgbClr val="E63232"/>
                </a:solidFill>
              </a:rPr>
              <a:t>monitoring swap rate trends</a:t>
            </a:r>
            <a:r>
              <a:rPr lang="zh-CN" sz="1000">
                <a:solidFill>
                  <a:schemeClr val="dk2"/>
                </a:solidFill>
              </a:rPr>
              <a:t> for accurate predictions</a:t>
            </a:r>
            <a:endParaRPr sz="10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26"/>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20" name="Google Shape;320;p26"/>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21" name="Google Shape;321;p26"/>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4y</a:t>
            </a:r>
            <a:endParaRPr sz="1750">
              <a:solidFill>
                <a:schemeClr val="accent2"/>
              </a:solidFill>
              <a:highlight>
                <a:schemeClr val="lt1"/>
              </a:highlight>
            </a:endParaRPr>
          </a:p>
          <a:p>
            <a:pPr indent="0" lvl="0" marL="0" rtl="0" algn="l">
              <a:spcBef>
                <a:spcPts val="1200"/>
              </a:spcBef>
              <a:spcAft>
                <a:spcPts val="0"/>
              </a:spcAft>
              <a:buNone/>
            </a:pPr>
            <a:r>
              <a:t/>
            </a:r>
            <a:endParaRPr sz="1950">
              <a:solidFill>
                <a:schemeClr val="accent2"/>
              </a:solidFill>
              <a:highlight>
                <a:srgbClr val="FFFFFF"/>
              </a:highlight>
              <a:latin typeface="Georgia"/>
              <a:ea typeface="Georgia"/>
              <a:cs typeface="Georgia"/>
              <a:sym typeface="Georgia"/>
            </a:endParaRPr>
          </a:p>
        </p:txBody>
      </p:sp>
      <p:sp>
        <p:nvSpPr>
          <p:cNvPr id="322" name="Google Shape;322;p26"/>
          <p:cNvSpPr txBox="1"/>
          <p:nvPr/>
        </p:nvSpPr>
        <p:spPr>
          <a:xfrm>
            <a:off x="86875" y="517663"/>
            <a:ext cx="90654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300">
                <a:solidFill>
                  <a:schemeClr val="dk2"/>
                </a:solidFill>
              </a:rPr>
              <a:t>Note that we consider another product because in "Storyline_2_Observation_and_Correlation.ipynb" we found that the Vega of Expiry 3y Tenor 3y is </a:t>
            </a:r>
            <a:r>
              <a:rPr lang="zh-CN" sz="1300">
                <a:solidFill>
                  <a:srgbClr val="E63232"/>
                </a:solidFill>
              </a:rPr>
              <a:t>negatively correlated</a:t>
            </a:r>
            <a:r>
              <a:rPr lang="zh-CN" sz="1300">
                <a:solidFill>
                  <a:schemeClr val="dk2"/>
                </a:solidFill>
              </a:rPr>
              <a:t> with the Vega of Expiry 3y Tenor 4y.</a:t>
            </a:r>
            <a:endParaRPr sz="1300">
              <a:solidFill>
                <a:schemeClr val="dk2"/>
              </a:solidFill>
            </a:endParaRPr>
          </a:p>
        </p:txBody>
      </p:sp>
      <p:pic>
        <p:nvPicPr>
          <p:cNvPr id="323" name="Google Shape;323;p26"/>
          <p:cNvPicPr preferRelativeResize="0"/>
          <p:nvPr/>
        </p:nvPicPr>
        <p:blipFill>
          <a:blip r:embed="rId5">
            <a:alphaModFix/>
          </a:blip>
          <a:stretch>
            <a:fillRect/>
          </a:stretch>
        </p:blipFill>
        <p:spPr>
          <a:xfrm>
            <a:off x="86875" y="1474950"/>
            <a:ext cx="3141600" cy="2784650"/>
          </a:xfrm>
          <a:prstGeom prst="rect">
            <a:avLst/>
          </a:prstGeom>
          <a:noFill/>
          <a:ln>
            <a:noFill/>
          </a:ln>
        </p:spPr>
      </p:pic>
      <p:sp>
        <p:nvSpPr>
          <p:cNvPr id="324" name="Google Shape;324;p26"/>
          <p:cNvSpPr/>
          <p:nvPr/>
        </p:nvSpPr>
        <p:spPr>
          <a:xfrm>
            <a:off x="291863" y="1077050"/>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5" name="Google Shape;325;p26"/>
          <p:cNvCxnSpPr/>
          <p:nvPr/>
        </p:nvCxnSpPr>
        <p:spPr>
          <a:xfrm>
            <a:off x="299063" y="1338775"/>
            <a:ext cx="2804400" cy="0"/>
          </a:xfrm>
          <a:prstGeom prst="straightConnector1">
            <a:avLst/>
          </a:prstGeom>
          <a:noFill/>
          <a:ln cap="flat" cmpd="sng" w="19050">
            <a:solidFill>
              <a:schemeClr val="dk2"/>
            </a:solidFill>
            <a:prstDash val="solid"/>
            <a:round/>
            <a:headEnd len="med" w="med" type="none"/>
            <a:tailEnd len="med" w="med" type="none"/>
          </a:ln>
        </p:spPr>
      </p:cxnSp>
      <p:sp>
        <p:nvSpPr>
          <p:cNvPr id="326" name="Google Shape;326;p26"/>
          <p:cNvSpPr txBox="1"/>
          <p:nvPr/>
        </p:nvSpPr>
        <p:spPr>
          <a:xfrm>
            <a:off x="295013" y="1062775"/>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1</a:t>
            </a:r>
            <a:endParaRPr sz="1300">
              <a:solidFill>
                <a:schemeClr val="lt1"/>
              </a:solidFill>
            </a:endParaRPr>
          </a:p>
        </p:txBody>
      </p:sp>
      <p:sp>
        <p:nvSpPr>
          <p:cNvPr id="327" name="Google Shape;327;p26"/>
          <p:cNvSpPr txBox="1"/>
          <p:nvPr/>
        </p:nvSpPr>
        <p:spPr>
          <a:xfrm>
            <a:off x="565088" y="1089675"/>
            <a:ext cx="25383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Classification by using XGBoost</a:t>
            </a:r>
            <a:endParaRPr sz="1300">
              <a:solidFill>
                <a:schemeClr val="dk2"/>
              </a:solidFill>
              <a:latin typeface="Georgia"/>
              <a:ea typeface="Georgia"/>
              <a:cs typeface="Georgia"/>
              <a:sym typeface="Georgia"/>
            </a:endParaRPr>
          </a:p>
        </p:txBody>
      </p:sp>
      <p:sp>
        <p:nvSpPr>
          <p:cNvPr id="328" name="Google Shape;328;p26"/>
          <p:cNvSpPr txBox="1"/>
          <p:nvPr/>
        </p:nvSpPr>
        <p:spPr>
          <a:xfrm>
            <a:off x="3363075" y="3856675"/>
            <a:ext cx="5236500" cy="3810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CN" sz="1200">
                <a:solidFill>
                  <a:schemeClr val="lt1"/>
                </a:solidFill>
                <a:latin typeface="Georgia"/>
                <a:ea typeface="Georgia"/>
                <a:cs typeface="Georgia"/>
                <a:sym typeface="Georgia"/>
              </a:rPr>
              <a:t>       </a:t>
            </a:r>
            <a:r>
              <a:rPr b="1" lang="zh-CN" sz="1200">
                <a:solidFill>
                  <a:schemeClr val="lt1"/>
                </a:solidFill>
                <a:latin typeface="Georgia"/>
                <a:ea typeface="Georgia"/>
                <a:cs typeface="Georgia"/>
                <a:sym typeface="Georgia"/>
              </a:rPr>
              <a:t>Accuracy = 0.95, higher than that of Expiry 3y Tenor 3y </a:t>
            </a:r>
            <a:endParaRPr sz="1800">
              <a:solidFill>
                <a:schemeClr val="lt1"/>
              </a:solidFill>
            </a:endParaRPr>
          </a:p>
        </p:txBody>
      </p:sp>
      <p:pic>
        <p:nvPicPr>
          <p:cNvPr id="329" name="Google Shape;329;p26"/>
          <p:cNvPicPr preferRelativeResize="0"/>
          <p:nvPr/>
        </p:nvPicPr>
        <p:blipFill>
          <a:blip r:embed="rId6">
            <a:alphaModFix/>
          </a:blip>
          <a:stretch>
            <a:fillRect/>
          </a:stretch>
        </p:blipFill>
        <p:spPr>
          <a:xfrm>
            <a:off x="3363075" y="1338773"/>
            <a:ext cx="4758225" cy="2235600"/>
          </a:xfrm>
          <a:prstGeom prst="rect">
            <a:avLst/>
          </a:prstGeom>
          <a:noFill/>
          <a:ln cap="flat" cmpd="sng" w="9525">
            <a:solidFill>
              <a:srgbClr val="858585"/>
            </a:solidFill>
            <a:prstDash val="dash"/>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7"/>
          <p:cNvPicPr preferRelativeResize="0"/>
          <p:nvPr/>
        </p:nvPicPr>
        <p:blipFill>
          <a:blip r:embed="rId3">
            <a:alphaModFix/>
          </a:blip>
          <a:stretch>
            <a:fillRect/>
          </a:stretch>
        </p:blipFill>
        <p:spPr>
          <a:xfrm>
            <a:off x="0" y="4799075"/>
            <a:ext cx="819150" cy="381000"/>
          </a:xfrm>
          <a:prstGeom prst="rect">
            <a:avLst/>
          </a:prstGeom>
          <a:noFill/>
          <a:ln>
            <a:noFill/>
          </a:ln>
        </p:spPr>
      </p:pic>
      <p:pic>
        <p:nvPicPr>
          <p:cNvPr id="335" name="Google Shape;335;p27"/>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36" name="Google Shape;336;p27"/>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chemeClr val="lt1"/>
                </a:highlight>
                <a:latin typeface="Georgia"/>
                <a:ea typeface="Georgia"/>
                <a:cs typeface="Georgia"/>
                <a:sym typeface="Georgia"/>
              </a:rPr>
              <a:t>XGBoost - Classification; Product: Expiry 3y Tenor 4y</a:t>
            </a:r>
            <a:endParaRPr sz="1750">
              <a:solidFill>
                <a:schemeClr val="accent2"/>
              </a:solidFill>
              <a:highlight>
                <a:schemeClr val="lt1"/>
              </a:highlight>
            </a:endParaRPr>
          </a:p>
          <a:p>
            <a:pPr indent="0" lvl="0" marL="0" rtl="0" algn="l">
              <a:spcBef>
                <a:spcPts val="1200"/>
              </a:spcBef>
              <a:spcAft>
                <a:spcPts val="0"/>
              </a:spcAft>
              <a:buClr>
                <a:schemeClr val="dk1"/>
              </a:buClr>
              <a:buSzPts val="1100"/>
              <a:buFont typeface="Arial"/>
              <a:buNone/>
            </a:pPr>
            <a:r>
              <a:t/>
            </a:r>
            <a:endParaRPr sz="1950">
              <a:solidFill>
                <a:schemeClr val="accent2"/>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950">
              <a:solidFill>
                <a:schemeClr val="accent2"/>
              </a:solidFill>
              <a:highlight>
                <a:srgbClr val="FFFFFF"/>
              </a:highlight>
              <a:latin typeface="Georgia"/>
              <a:ea typeface="Georgia"/>
              <a:cs typeface="Georgia"/>
              <a:sym typeface="Georgia"/>
            </a:endParaRPr>
          </a:p>
        </p:txBody>
      </p:sp>
      <p:sp>
        <p:nvSpPr>
          <p:cNvPr id="337" name="Google Shape;337;p27"/>
          <p:cNvSpPr txBox="1"/>
          <p:nvPr/>
        </p:nvSpPr>
        <p:spPr>
          <a:xfrm>
            <a:off x="4965871" y="531038"/>
            <a:ext cx="17379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Feature Importance</a:t>
            </a:r>
            <a:endParaRPr sz="1300">
              <a:solidFill>
                <a:schemeClr val="dk2"/>
              </a:solidFill>
              <a:latin typeface="Georgia"/>
              <a:ea typeface="Georgia"/>
              <a:cs typeface="Georgia"/>
              <a:sym typeface="Georgia"/>
            </a:endParaRPr>
          </a:p>
        </p:txBody>
      </p:sp>
      <p:sp>
        <p:nvSpPr>
          <p:cNvPr id="338" name="Google Shape;338;p27"/>
          <p:cNvSpPr/>
          <p:nvPr/>
        </p:nvSpPr>
        <p:spPr>
          <a:xfrm>
            <a:off x="4699013" y="613125"/>
            <a:ext cx="270000" cy="27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27"/>
          <p:cNvSpPr txBox="1"/>
          <p:nvPr/>
        </p:nvSpPr>
        <p:spPr>
          <a:xfrm>
            <a:off x="4702163" y="602338"/>
            <a:ext cx="2637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2</a:t>
            </a:r>
            <a:endParaRPr sz="1300">
              <a:solidFill>
                <a:schemeClr val="lt1"/>
              </a:solidFill>
            </a:endParaRPr>
          </a:p>
        </p:txBody>
      </p:sp>
      <p:cxnSp>
        <p:nvCxnSpPr>
          <p:cNvPr id="340" name="Google Shape;340;p27"/>
          <p:cNvCxnSpPr/>
          <p:nvPr/>
        </p:nvCxnSpPr>
        <p:spPr>
          <a:xfrm flipH="1" rot="10800000">
            <a:off x="4193525" y="2388625"/>
            <a:ext cx="300" cy="418200"/>
          </a:xfrm>
          <a:prstGeom prst="straightConnector1">
            <a:avLst/>
          </a:prstGeom>
          <a:noFill/>
          <a:ln cap="flat" cmpd="sng" w="9525">
            <a:solidFill>
              <a:schemeClr val="dk2"/>
            </a:solidFill>
            <a:prstDash val="dash"/>
            <a:round/>
            <a:headEnd len="med" w="med" type="none"/>
            <a:tailEnd len="med" w="med" type="none"/>
          </a:ln>
        </p:spPr>
      </p:cxnSp>
      <p:cxnSp>
        <p:nvCxnSpPr>
          <p:cNvPr id="341" name="Google Shape;341;p27"/>
          <p:cNvCxnSpPr/>
          <p:nvPr/>
        </p:nvCxnSpPr>
        <p:spPr>
          <a:xfrm flipH="1" rot="10800000">
            <a:off x="4193575" y="2378838"/>
            <a:ext cx="4755300" cy="9600"/>
          </a:xfrm>
          <a:prstGeom prst="straightConnector1">
            <a:avLst/>
          </a:prstGeom>
          <a:noFill/>
          <a:ln cap="flat" cmpd="sng" w="9525">
            <a:solidFill>
              <a:schemeClr val="dk2"/>
            </a:solidFill>
            <a:prstDash val="dash"/>
            <a:round/>
            <a:headEnd len="med" w="med" type="none"/>
            <a:tailEnd len="med" w="med" type="none"/>
          </a:ln>
        </p:spPr>
      </p:cxnSp>
      <p:graphicFrame>
        <p:nvGraphicFramePr>
          <p:cNvPr id="342" name="Google Shape;342;p27"/>
          <p:cNvGraphicFramePr/>
          <p:nvPr/>
        </p:nvGraphicFramePr>
        <p:xfrm>
          <a:off x="4199138" y="999200"/>
          <a:ext cx="3000000" cy="3000000"/>
        </p:xfrm>
        <a:graphic>
          <a:graphicData uri="http://schemas.openxmlformats.org/drawingml/2006/table">
            <a:tbl>
              <a:tblPr>
                <a:noFill/>
                <a:tableStyleId>{76F4693A-6D39-49D8-8B4A-9C4B346A712D}</a:tableStyleId>
              </a:tblPr>
              <a:tblGrid>
                <a:gridCol w="1574875"/>
                <a:gridCol w="1574875"/>
                <a:gridCol w="1574875"/>
              </a:tblGrid>
              <a:tr h="316100">
                <a:tc>
                  <a:txBody>
                    <a:bodyPr/>
                    <a:lstStyle/>
                    <a:p>
                      <a:pPr indent="0" lvl="0" marL="0" rtl="0" algn="l">
                        <a:lnSpc>
                          <a:spcPct val="100000"/>
                        </a:lnSpc>
                        <a:spcBef>
                          <a:spcPts val="0"/>
                        </a:spcBef>
                        <a:spcAft>
                          <a:spcPts val="0"/>
                        </a:spcAft>
                        <a:buNone/>
                      </a:pPr>
                      <a:r>
                        <a:t/>
                      </a:r>
                      <a:endParaRPr sz="1000"/>
                    </a:p>
                  </a:txBody>
                  <a:tcPr marT="0" marB="0" marR="72000" marL="72000" anchor="ctr">
                    <a:solidFill>
                      <a:srgbClr val="FF0000">
                        <a:alpha val="49370"/>
                      </a:srgbClr>
                    </a:solidFill>
                  </a:tcPr>
                </a:tc>
                <a:tc>
                  <a:txBody>
                    <a:bodyPr/>
                    <a:lstStyle/>
                    <a:p>
                      <a:pPr indent="0" lvl="0" marL="0" rtl="0" algn="ctr">
                        <a:lnSpc>
                          <a:spcPct val="100000"/>
                        </a:lnSpc>
                        <a:spcBef>
                          <a:spcPts val="0"/>
                        </a:spcBef>
                        <a:spcAft>
                          <a:spcPts val="0"/>
                        </a:spcAft>
                        <a:buNone/>
                      </a:pPr>
                      <a:r>
                        <a:rPr b="1" lang="zh-CN" sz="1000"/>
                        <a:t>Expiry 3y Tenor 3y</a:t>
                      </a:r>
                      <a:endParaRPr b="1" sz="1000"/>
                    </a:p>
                  </a:txBody>
                  <a:tcPr marT="0" marB="0" marR="72000" marL="72000" anchor="ctr">
                    <a:solidFill>
                      <a:srgbClr val="FF0000">
                        <a:alpha val="49370"/>
                      </a:srgbClr>
                    </a:solidFill>
                  </a:tcPr>
                </a:tc>
                <a:tc>
                  <a:txBody>
                    <a:bodyPr/>
                    <a:lstStyle/>
                    <a:p>
                      <a:pPr indent="0" lvl="0" marL="0" rtl="0" algn="ctr">
                        <a:lnSpc>
                          <a:spcPct val="100000"/>
                        </a:lnSpc>
                        <a:spcBef>
                          <a:spcPts val="0"/>
                        </a:spcBef>
                        <a:spcAft>
                          <a:spcPts val="0"/>
                        </a:spcAft>
                        <a:buNone/>
                      </a:pPr>
                      <a:r>
                        <a:rPr b="1" lang="zh-CN" sz="1000"/>
                        <a:t>Expiry 3y Tenor 4y</a:t>
                      </a:r>
                      <a:endParaRPr b="1" sz="1000"/>
                    </a:p>
                  </a:txBody>
                  <a:tcPr marT="0" marB="0" marR="72000" marL="72000" anchor="ctr">
                    <a:solidFill>
                      <a:srgbClr val="FF0000">
                        <a:alpha val="49370"/>
                      </a:srgbClr>
                    </a:solidFill>
                  </a:tcPr>
                </a:tc>
              </a:tr>
              <a:tr h="316100">
                <a:tc>
                  <a:txBody>
                    <a:bodyPr/>
                    <a:lstStyle/>
                    <a:p>
                      <a:pPr indent="0" lvl="0" marL="0" rtl="0" algn="l">
                        <a:lnSpc>
                          <a:spcPct val="100000"/>
                        </a:lnSpc>
                        <a:spcBef>
                          <a:spcPts val="0"/>
                        </a:spcBef>
                        <a:spcAft>
                          <a:spcPts val="0"/>
                        </a:spcAft>
                        <a:buNone/>
                      </a:pPr>
                      <a:r>
                        <a:rPr b="1" lang="zh-CN" sz="1000"/>
                        <a:t>Most important feature</a:t>
                      </a:r>
                      <a:endParaRPr b="1" sz="1000"/>
                    </a:p>
                  </a:txBody>
                  <a:tcPr marT="0" marB="0" marR="72000" marL="72000" anchor="ctr">
                    <a:solidFill>
                      <a:srgbClr val="FF0000">
                        <a:alpha val="34180"/>
                      </a:srgbClr>
                    </a:solidFill>
                  </a:tcPr>
                </a:tc>
                <a:tc>
                  <a:txBody>
                    <a:bodyPr/>
                    <a:lstStyle/>
                    <a:p>
                      <a:pPr indent="0" lvl="0" marL="0" rtl="0" algn="ctr">
                        <a:lnSpc>
                          <a:spcPct val="100000"/>
                        </a:lnSpc>
                        <a:spcBef>
                          <a:spcPts val="0"/>
                        </a:spcBef>
                        <a:spcAft>
                          <a:spcPts val="0"/>
                        </a:spcAft>
                        <a:buNone/>
                      </a:pPr>
                      <a:r>
                        <a:rPr lang="zh-CN" sz="1000"/>
                        <a:t>Implied Normal Volatility MA t+1 to t+5</a:t>
                      </a:r>
                      <a:endParaRPr sz="1000"/>
                    </a:p>
                  </a:txBody>
                  <a:tcPr marT="0" marB="0" marR="72000" marL="72000" anchor="ctr">
                    <a:solidFill>
                      <a:srgbClr val="FF0000">
                        <a:alpha val="34180"/>
                      </a:srgbClr>
                    </a:solidFill>
                  </a:tcPr>
                </a:tc>
                <a:tc>
                  <a:txBody>
                    <a:bodyPr/>
                    <a:lstStyle/>
                    <a:p>
                      <a:pPr indent="0" lvl="0" marL="0" rtl="0" algn="ctr">
                        <a:lnSpc>
                          <a:spcPct val="100000"/>
                        </a:lnSpc>
                        <a:spcBef>
                          <a:spcPts val="0"/>
                        </a:spcBef>
                        <a:spcAft>
                          <a:spcPts val="0"/>
                        </a:spcAft>
                        <a:buNone/>
                      </a:pPr>
                      <a:r>
                        <a:rPr lang="zh-CN" sz="1000"/>
                        <a:t>Swap Rate MA t-59 to t-30</a:t>
                      </a:r>
                      <a:endParaRPr sz="1000"/>
                    </a:p>
                  </a:txBody>
                  <a:tcPr marT="0" marB="0" marR="72000" marL="72000" anchor="ctr">
                    <a:solidFill>
                      <a:srgbClr val="FF0000">
                        <a:alpha val="34180"/>
                      </a:srgbClr>
                    </a:solidFill>
                  </a:tcPr>
                </a:tc>
              </a:tr>
              <a:tr h="316100">
                <a:tc>
                  <a:txBody>
                    <a:bodyPr/>
                    <a:lstStyle/>
                    <a:p>
                      <a:pPr indent="0" lvl="0" marL="0" rtl="0" algn="l">
                        <a:lnSpc>
                          <a:spcPct val="100000"/>
                        </a:lnSpc>
                        <a:spcBef>
                          <a:spcPts val="0"/>
                        </a:spcBef>
                        <a:spcAft>
                          <a:spcPts val="0"/>
                        </a:spcAft>
                        <a:buNone/>
                      </a:pPr>
                      <a:r>
                        <a:rPr b="1" lang="zh-CN" sz="1000"/>
                        <a:t>Second most important feature</a:t>
                      </a:r>
                      <a:endParaRPr b="1" sz="1000"/>
                    </a:p>
                  </a:txBody>
                  <a:tcPr marT="0" marB="0" marR="72000" marL="72000" anchor="ctr">
                    <a:solidFill>
                      <a:srgbClr val="FF0000">
                        <a:alpha val="18500"/>
                      </a:srgbClr>
                    </a:solidFill>
                  </a:tcPr>
                </a:tc>
                <a:tc>
                  <a:txBody>
                    <a:bodyPr/>
                    <a:lstStyle/>
                    <a:p>
                      <a:pPr indent="0" lvl="0" marL="0" rtl="0" algn="ctr">
                        <a:lnSpc>
                          <a:spcPct val="100000"/>
                        </a:lnSpc>
                        <a:spcBef>
                          <a:spcPts val="0"/>
                        </a:spcBef>
                        <a:spcAft>
                          <a:spcPts val="0"/>
                        </a:spcAft>
                        <a:buNone/>
                      </a:pPr>
                      <a:r>
                        <a:rPr lang="zh-CN" sz="1000"/>
                        <a:t>Swap Rate MA t-14 to t-10</a:t>
                      </a:r>
                      <a:endParaRPr sz="1000"/>
                    </a:p>
                  </a:txBody>
                  <a:tcPr marT="0" marB="0" marR="72000" marL="72000" anchor="ctr">
                    <a:solidFill>
                      <a:srgbClr val="FF0000">
                        <a:alpha val="18500"/>
                      </a:srgbClr>
                    </a:solidFill>
                  </a:tcPr>
                </a:tc>
                <a:tc>
                  <a:txBody>
                    <a:bodyPr/>
                    <a:lstStyle/>
                    <a:p>
                      <a:pPr indent="0" lvl="0" marL="0" rtl="0" algn="ctr">
                        <a:lnSpc>
                          <a:spcPct val="100000"/>
                        </a:lnSpc>
                        <a:spcBef>
                          <a:spcPts val="0"/>
                        </a:spcBef>
                        <a:spcAft>
                          <a:spcPts val="0"/>
                        </a:spcAft>
                        <a:buNone/>
                      </a:pPr>
                      <a:r>
                        <a:rPr lang="zh-CN" sz="1000"/>
                        <a:t>Implied Normal Volatility MA t-59 to t-30</a:t>
                      </a:r>
                      <a:endParaRPr sz="1000"/>
                    </a:p>
                  </a:txBody>
                  <a:tcPr marT="0" marB="0" marR="72000" marL="72000" anchor="ctr">
                    <a:solidFill>
                      <a:srgbClr val="FF0000">
                        <a:alpha val="18500"/>
                      </a:srgbClr>
                    </a:solidFill>
                  </a:tcPr>
                </a:tc>
              </a:tr>
            </a:tbl>
          </a:graphicData>
        </a:graphic>
      </p:graphicFrame>
      <p:pic>
        <p:nvPicPr>
          <p:cNvPr id="343" name="Google Shape;343;p27"/>
          <p:cNvPicPr preferRelativeResize="0"/>
          <p:nvPr/>
        </p:nvPicPr>
        <p:blipFill>
          <a:blip r:embed="rId5">
            <a:alphaModFix/>
          </a:blip>
          <a:stretch>
            <a:fillRect/>
          </a:stretch>
        </p:blipFill>
        <p:spPr>
          <a:xfrm>
            <a:off x="225100" y="577063"/>
            <a:ext cx="3775462" cy="2082224"/>
          </a:xfrm>
          <a:prstGeom prst="rect">
            <a:avLst/>
          </a:prstGeom>
          <a:noFill/>
          <a:ln>
            <a:noFill/>
          </a:ln>
        </p:spPr>
      </p:pic>
      <p:sp>
        <p:nvSpPr>
          <p:cNvPr id="344" name="Google Shape;344;p27"/>
          <p:cNvSpPr/>
          <p:nvPr/>
        </p:nvSpPr>
        <p:spPr>
          <a:xfrm>
            <a:off x="4185300" y="2051050"/>
            <a:ext cx="310500" cy="234300"/>
          </a:xfrm>
          <a:prstGeom prst="homePlate">
            <a:avLst>
              <a:gd fmla="val 50000" name="adj"/>
            </a:avLst>
          </a:prstGeom>
          <a:solidFill>
            <a:srgbClr val="E606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7"/>
          <p:cNvSpPr/>
          <p:nvPr/>
        </p:nvSpPr>
        <p:spPr>
          <a:xfrm>
            <a:off x="4572000" y="2056200"/>
            <a:ext cx="4351500" cy="2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t>Market Swap Rates and Implied Normal Volatility remain as crucial factors</a:t>
            </a:r>
            <a:endParaRPr sz="1000"/>
          </a:p>
        </p:txBody>
      </p:sp>
      <p:pic>
        <p:nvPicPr>
          <p:cNvPr id="346" name="Google Shape;346;p27"/>
          <p:cNvPicPr preferRelativeResize="0"/>
          <p:nvPr/>
        </p:nvPicPr>
        <p:blipFill rotWithShape="1">
          <a:blip r:embed="rId6">
            <a:alphaModFix/>
          </a:blip>
          <a:srcRect b="70435" l="0" r="0" t="0"/>
          <a:stretch/>
        </p:blipFill>
        <p:spPr>
          <a:xfrm>
            <a:off x="4363725" y="2686825"/>
            <a:ext cx="4560050" cy="2039076"/>
          </a:xfrm>
          <a:prstGeom prst="rect">
            <a:avLst/>
          </a:prstGeom>
          <a:noFill/>
          <a:ln>
            <a:noFill/>
          </a:ln>
        </p:spPr>
      </p:pic>
      <p:sp>
        <p:nvSpPr>
          <p:cNvPr id="347" name="Google Shape;347;p27"/>
          <p:cNvSpPr txBox="1"/>
          <p:nvPr/>
        </p:nvSpPr>
        <p:spPr>
          <a:xfrm>
            <a:off x="4363725" y="4735125"/>
            <a:ext cx="4220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solidFill>
                  <a:schemeClr val="dk2"/>
                </a:solidFill>
                <a:latin typeface="Georgia"/>
                <a:ea typeface="Georgia"/>
                <a:cs typeface="Georgia"/>
                <a:sym typeface="Georgia"/>
              </a:rPr>
              <a:t>SHAP value (Impact on model output)</a:t>
            </a:r>
            <a:endParaRPr sz="1000">
              <a:solidFill>
                <a:schemeClr val="dk2"/>
              </a:solidFill>
              <a:latin typeface="Georgia"/>
              <a:ea typeface="Georgia"/>
              <a:cs typeface="Georgia"/>
              <a:sym typeface="Georgia"/>
            </a:endParaRPr>
          </a:p>
        </p:txBody>
      </p:sp>
      <p:sp>
        <p:nvSpPr>
          <p:cNvPr id="348" name="Google Shape;348;p27"/>
          <p:cNvSpPr txBox="1"/>
          <p:nvPr/>
        </p:nvSpPr>
        <p:spPr>
          <a:xfrm>
            <a:off x="5583100" y="2397675"/>
            <a:ext cx="212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 Class </a:t>
            </a:r>
            <a:r>
              <a:rPr b="1" lang="zh-CN" sz="900">
                <a:solidFill>
                  <a:schemeClr val="dk2"/>
                </a:solidFill>
              </a:rPr>
              <a:t>3</a:t>
            </a:r>
            <a:r>
              <a:rPr b="1" lang="zh-CN" sz="900">
                <a:solidFill>
                  <a:schemeClr val="dk2"/>
                </a:solidFill>
                <a:latin typeface="Georgia"/>
                <a:ea typeface="Georgia"/>
                <a:cs typeface="Georgia"/>
                <a:sym typeface="Georgia"/>
              </a:rPr>
              <a:t>, Extreme High Risk</a:t>
            </a:r>
            <a:endParaRPr b="1" sz="900">
              <a:solidFill>
                <a:schemeClr val="dk2"/>
              </a:solidFill>
              <a:latin typeface="Georgia"/>
              <a:ea typeface="Georgia"/>
              <a:cs typeface="Georgia"/>
              <a:sym typeface="Georgia"/>
            </a:endParaRPr>
          </a:p>
        </p:txBody>
      </p:sp>
      <p:sp>
        <p:nvSpPr>
          <p:cNvPr id="349" name="Google Shape;349;p27"/>
          <p:cNvSpPr/>
          <p:nvPr/>
        </p:nvSpPr>
        <p:spPr>
          <a:xfrm>
            <a:off x="265625" y="412352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7"/>
          <p:cNvSpPr/>
          <p:nvPr/>
        </p:nvSpPr>
        <p:spPr>
          <a:xfrm>
            <a:off x="265625" y="3379475"/>
            <a:ext cx="3722100" cy="219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7"/>
          <p:cNvSpPr txBox="1"/>
          <p:nvPr/>
        </p:nvSpPr>
        <p:spPr>
          <a:xfrm>
            <a:off x="265625" y="2954375"/>
            <a:ext cx="3722100" cy="1844700"/>
          </a:xfrm>
          <a:prstGeom prst="rect">
            <a:avLst/>
          </a:prstGeom>
          <a:noFill/>
          <a:ln cap="flat" cmpd="sng" w="9525">
            <a:solidFill>
              <a:srgbClr val="E6060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100">
                <a:solidFill>
                  <a:schemeClr val="dk2"/>
                </a:solidFill>
              </a:rPr>
              <a:t>Same set of market parameters also give rise to equivalent degree of +/- impact on model’s prediction</a:t>
            </a:r>
            <a:endParaRPr sz="1100">
              <a:solidFill>
                <a:schemeClr val="dk2"/>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b="1" lang="zh-CN" sz="1000">
                <a:solidFill>
                  <a:schemeClr val="lt1"/>
                </a:solidFill>
              </a:rPr>
              <a:t>1. Implied Normal Volatility MA t+1 to t+5 (and t-29 to t-15)</a:t>
            </a:r>
            <a:endParaRPr b="1" sz="1000">
              <a:solidFill>
                <a:schemeClr val="lt1"/>
              </a:solidFill>
            </a:endParaRPr>
          </a:p>
          <a:p>
            <a:pPr indent="0" lvl="0" marL="457200" rtl="0" algn="l">
              <a:spcBef>
                <a:spcPts val="0"/>
              </a:spcBef>
              <a:spcAft>
                <a:spcPts val="0"/>
              </a:spcAft>
              <a:buNone/>
            </a:pPr>
            <a:r>
              <a:t/>
            </a:r>
            <a:endParaRPr sz="300">
              <a:solidFill>
                <a:srgbClr val="E63232"/>
              </a:solidFill>
            </a:endParaRPr>
          </a:p>
          <a:p>
            <a:pPr indent="0" lvl="0" marL="0" rtl="0" algn="l">
              <a:lnSpc>
                <a:spcPct val="115000"/>
              </a:lnSpc>
              <a:spcBef>
                <a:spcPts val="0"/>
              </a:spcBef>
              <a:spcAft>
                <a:spcPts val="0"/>
              </a:spcAft>
              <a:buNone/>
            </a:pPr>
            <a:r>
              <a:rPr lang="zh-CN" sz="800">
                <a:solidFill>
                  <a:schemeClr val="dk2"/>
                </a:solidFill>
              </a:rPr>
              <a:t>Compared to Expiry 3y Tenor 3y, for Expiry 3y Tenor 4y these two parameters are also exhibiting </a:t>
            </a:r>
            <a:r>
              <a:rPr lang="zh-CN" sz="800">
                <a:solidFill>
                  <a:srgbClr val="E60606"/>
                </a:solidFill>
              </a:rPr>
              <a:t>significant negative impact </a:t>
            </a:r>
            <a:r>
              <a:rPr lang="zh-CN" sz="800">
                <a:solidFill>
                  <a:schemeClr val="dk2"/>
                </a:solidFill>
              </a:rPr>
              <a:t>on the model's predictions. The distribution of colors suggests both high and low values affect the model </a:t>
            </a:r>
            <a:endParaRPr sz="800">
              <a:solidFill>
                <a:schemeClr val="dk2"/>
              </a:solidFill>
            </a:endParaRPr>
          </a:p>
          <a:p>
            <a:pPr indent="0" lvl="0" marL="0" rtl="0" algn="l">
              <a:lnSpc>
                <a:spcPct val="115000"/>
              </a:lnSpc>
              <a:spcBef>
                <a:spcPts val="0"/>
              </a:spcBef>
              <a:spcAft>
                <a:spcPts val="0"/>
              </a:spcAft>
              <a:buNone/>
            </a:pPr>
            <a:r>
              <a:t/>
            </a:r>
            <a:endParaRPr sz="800">
              <a:solidFill>
                <a:schemeClr val="dk2"/>
              </a:solidFill>
            </a:endParaRPr>
          </a:p>
          <a:p>
            <a:pPr indent="0" lvl="0" marL="0" rtl="0" algn="l">
              <a:spcBef>
                <a:spcPts val="0"/>
              </a:spcBef>
              <a:spcAft>
                <a:spcPts val="0"/>
              </a:spcAft>
              <a:buNone/>
            </a:pPr>
            <a:r>
              <a:rPr b="1" lang="zh-CN" sz="1000">
                <a:solidFill>
                  <a:schemeClr val="lt1"/>
                </a:solidFill>
              </a:rPr>
              <a:t>2. Swap Rate MA t-4 to 4 (and t+1 to t+5) </a:t>
            </a:r>
            <a:endParaRPr b="1" sz="1000">
              <a:solidFill>
                <a:schemeClr val="lt1"/>
              </a:solidFill>
            </a:endParaRPr>
          </a:p>
          <a:p>
            <a:pPr indent="0" lvl="0" marL="0" rtl="0" algn="l">
              <a:spcBef>
                <a:spcPts val="0"/>
              </a:spcBef>
              <a:spcAft>
                <a:spcPts val="0"/>
              </a:spcAft>
              <a:buNone/>
            </a:pPr>
            <a:r>
              <a:t/>
            </a:r>
            <a:endParaRPr sz="400">
              <a:solidFill>
                <a:schemeClr val="dk2"/>
              </a:solidFill>
            </a:endParaRPr>
          </a:p>
          <a:p>
            <a:pPr indent="0" lvl="0" marL="0" rtl="0" algn="l">
              <a:spcBef>
                <a:spcPts val="0"/>
              </a:spcBef>
              <a:spcAft>
                <a:spcPts val="0"/>
              </a:spcAft>
              <a:buNone/>
            </a:pPr>
            <a:r>
              <a:rPr lang="zh-CN" sz="800">
                <a:solidFill>
                  <a:schemeClr val="dk2"/>
                </a:solidFill>
              </a:rPr>
              <a:t>Same as Expiry 3y Tenor 3y, these two market Swap Rate parameters also exhibit </a:t>
            </a:r>
            <a:r>
              <a:rPr lang="zh-CN" sz="800">
                <a:solidFill>
                  <a:schemeClr val="dk2"/>
                </a:solidFill>
              </a:rPr>
              <a:t> </a:t>
            </a:r>
            <a:r>
              <a:rPr lang="zh-CN" sz="800">
                <a:solidFill>
                  <a:srgbClr val="E60606"/>
                </a:solidFill>
              </a:rPr>
              <a:t>clear positive influence </a:t>
            </a:r>
            <a:r>
              <a:rPr lang="zh-CN" sz="800">
                <a:solidFill>
                  <a:schemeClr val="dk2"/>
                </a:solidFill>
              </a:rPr>
              <a:t>on the model's predictions. High values indicate stronger influence</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cxnSp>
        <p:nvCxnSpPr>
          <p:cNvPr id="352" name="Google Shape;352;p27"/>
          <p:cNvCxnSpPr/>
          <p:nvPr/>
        </p:nvCxnSpPr>
        <p:spPr>
          <a:xfrm>
            <a:off x="45675" y="2806825"/>
            <a:ext cx="4134300" cy="0"/>
          </a:xfrm>
          <a:prstGeom prst="straightConnector1">
            <a:avLst/>
          </a:prstGeom>
          <a:noFill/>
          <a:ln cap="flat" cmpd="sng" w="9525">
            <a:solidFill>
              <a:schemeClr val="dk2"/>
            </a:solidFill>
            <a:prstDash val="dash"/>
            <a:round/>
            <a:headEnd len="med" w="med" type="none"/>
            <a:tailEnd len="med" w="med" type="none"/>
          </a:ln>
        </p:spPr>
      </p:cxnSp>
      <p:cxnSp>
        <p:nvCxnSpPr>
          <p:cNvPr id="353" name="Google Shape;353;p27"/>
          <p:cNvCxnSpPr/>
          <p:nvPr/>
        </p:nvCxnSpPr>
        <p:spPr>
          <a:xfrm flipH="1" rot="10800000">
            <a:off x="4965863" y="835000"/>
            <a:ext cx="1893600" cy="9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8"/>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59" name="Google Shape;359;p28"/>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60" name="Google Shape;360;p28"/>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4y</a:t>
            </a:r>
            <a:endParaRPr sz="1950">
              <a:solidFill>
                <a:srgbClr val="0D0D0D"/>
              </a:solidFill>
              <a:highlight>
                <a:srgbClr val="FFFFFF"/>
              </a:highlight>
              <a:latin typeface="Georgia"/>
              <a:ea typeface="Georgia"/>
              <a:cs typeface="Georgia"/>
              <a:sym typeface="Georgia"/>
            </a:endParaRPr>
          </a:p>
        </p:txBody>
      </p:sp>
      <p:sp>
        <p:nvSpPr>
          <p:cNvPr id="361" name="Google Shape;361;p28"/>
          <p:cNvSpPr/>
          <p:nvPr/>
        </p:nvSpPr>
        <p:spPr>
          <a:xfrm>
            <a:off x="6477000" y="709125"/>
            <a:ext cx="2556900" cy="1433100"/>
          </a:xfrm>
          <a:prstGeom prst="rect">
            <a:avLst/>
          </a:prstGeom>
          <a:solidFill>
            <a:srgbClr val="FF0000">
              <a:alpha val="1850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Actual value:</a:t>
            </a:r>
            <a:br>
              <a:rPr lang="zh-CN" sz="1000">
                <a:solidFill>
                  <a:schemeClr val="dk1"/>
                </a:solidFill>
                <a:latin typeface="Georgia"/>
                <a:ea typeface="Georgia"/>
                <a:cs typeface="Georgia"/>
                <a:sym typeface="Georgia"/>
              </a:rPr>
            </a:br>
            <a:r>
              <a:rPr lang="zh-CN" sz="1000">
                <a:solidFill>
                  <a:schemeClr val="dk1"/>
                </a:solidFill>
              </a:rPr>
              <a:t>This time series data exhibits a considerable amount of variability, reflecting the inherent fluctuations in the underlying Vega. We observe significant peaks and troughs throughout the given date range, indicating periods of both heightened and reduced Vega levels.</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
        <p:nvSpPr>
          <p:cNvPr id="362" name="Google Shape;362;p28"/>
          <p:cNvSpPr/>
          <p:nvPr/>
        </p:nvSpPr>
        <p:spPr>
          <a:xfrm>
            <a:off x="6477000" y="2142375"/>
            <a:ext cx="2556900" cy="1080900"/>
          </a:xfrm>
          <a:prstGeom prst="rect">
            <a:avLst/>
          </a:prstGeom>
          <a:solidFill>
            <a:srgbClr val="FF0000">
              <a:alpha val="2633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000">
                <a:solidFill>
                  <a:schemeClr val="dk1"/>
                </a:solidFill>
                <a:latin typeface="Georgia"/>
                <a:ea typeface="Georgia"/>
                <a:cs typeface="Georgia"/>
                <a:sym typeface="Georgia"/>
              </a:rPr>
              <a:t>Predicted value:</a:t>
            </a:r>
            <a:endParaRPr b="1" sz="1000">
              <a:solidFill>
                <a:schemeClr val="dk1"/>
              </a:solidFill>
              <a:latin typeface="Georgia"/>
              <a:ea typeface="Georgia"/>
              <a:cs typeface="Georgia"/>
              <a:sym typeface="Georgia"/>
            </a:endParaRPr>
          </a:p>
          <a:p>
            <a:pPr indent="0" lvl="0" marL="0" rtl="0" algn="l">
              <a:spcBef>
                <a:spcPts val="0"/>
              </a:spcBef>
              <a:spcAft>
                <a:spcPts val="0"/>
              </a:spcAft>
              <a:buNone/>
            </a:pPr>
            <a:r>
              <a:rPr lang="zh-CN" sz="1000">
                <a:solidFill>
                  <a:schemeClr val="dk1"/>
                </a:solidFill>
              </a:rPr>
              <a:t>Generally, the predicted values tend to show a smoother trajectory with fewer extreme peaks and troughs compared to the actual values. The predictions maintain a more moderated range</a:t>
            </a:r>
            <a:endParaRPr sz="1000">
              <a:solidFill>
                <a:schemeClr val="dk1"/>
              </a:solidFill>
            </a:endParaRPr>
          </a:p>
          <a:p>
            <a:pPr indent="0" lvl="0" marL="0" rtl="0" algn="l">
              <a:spcBef>
                <a:spcPts val="0"/>
              </a:spcBef>
              <a:spcAft>
                <a:spcPts val="0"/>
              </a:spcAft>
              <a:buNone/>
            </a:pPr>
            <a:r>
              <a:t/>
            </a:r>
            <a:endParaRPr sz="1000">
              <a:solidFill>
                <a:schemeClr val="dk1"/>
              </a:solidFill>
              <a:latin typeface="Georgia"/>
              <a:ea typeface="Georgia"/>
              <a:cs typeface="Georgia"/>
              <a:sym typeface="Georgia"/>
            </a:endParaRPr>
          </a:p>
          <a:p>
            <a:pPr indent="0" lvl="0" marL="0" rtl="0" algn="ctr">
              <a:spcBef>
                <a:spcPts val="0"/>
              </a:spcBef>
              <a:spcAft>
                <a:spcPts val="0"/>
              </a:spcAft>
              <a:buNone/>
            </a:pPr>
            <a:r>
              <a:t/>
            </a:r>
            <a:endParaRPr>
              <a:solidFill>
                <a:schemeClr val="dk1"/>
              </a:solidFill>
            </a:endParaRPr>
          </a:p>
        </p:txBody>
      </p:sp>
      <p:sp>
        <p:nvSpPr>
          <p:cNvPr id="363" name="Google Shape;363;p28"/>
          <p:cNvSpPr/>
          <p:nvPr/>
        </p:nvSpPr>
        <p:spPr>
          <a:xfrm>
            <a:off x="6477000" y="4282425"/>
            <a:ext cx="2556900" cy="670500"/>
          </a:xfrm>
          <a:prstGeom prst="rect">
            <a:avLst/>
          </a:prstGeom>
          <a:solidFill>
            <a:srgbClr val="FF0000">
              <a:alpha val="493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rPr>
              <a:t>This suggests that the model </a:t>
            </a:r>
            <a:r>
              <a:rPr b="1" lang="zh-CN" sz="1000">
                <a:solidFill>
                  <a:schemeClr val="dk1"/>
                </a:solidFill>
              </a:rPr>
              <a:t>captures the overall trend</a:t>
            </a:r>
            <a:r>
              <a:rPr lang="zh-CN" sz="1000">
                <a:solidFill>
                  <a:schemeClr val="dk1"/>
                </a:solidFill>
              </a:rPr>
              <a:t> but </a:t>
            </a:r>
            <a:r>
              <a:rPr b="1" lang="zh-CN" sz="1000">
                <a:solidFill>
                  <a:schemeClr val="dk1"/>
                </a:solidFill>
              </a:rPr>
              <a:t>struggles with the amplitude of fluctuations</a:t>
            </a:r>
            <a:r>
              <a:rPr lang="zh-CN" sz="1000">
                <a:solidFill>
                  <a:schemeClr val="dk1"/>
                </a:solidFill>
              </a:rPr>
              <a:t>.</a:t>
            </a:r>
            <a:endParaRPr sz="1000">
              <a:solidFill>
                <a:schemeClr val="dk1"/>
              </a:solidFill>
            </a:endParaRPr>
          </a:p>
        </p:txBody>
      </p:sp>
      <p:sp>
        <p:nvSpPr>
          <p:cNvPr id="364" name="Google Shape;364;p28"/>
          <p:cNvSpPr/>
          <p:nvPr/>
        </p:nvSpPr>
        <p:spPr>
          <a:xfrm>
            <a:off x="6477000" y="3223425"/>
            <a:ext cx="2556900" cy="1059000"/>
          </a:xfrm>
          <a:prstGeom prst="rect">
            <a:avLst/>
          </a:prstGeom>
          <a:solidFill>
            <a:srgbClr val="FF0000">
              <a:alpha val="34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000">
                <a:solidFill>
                  <a:schemeClr val="dk1"/>
                </a:solidFill>
              </a:rPr>
              <a:t>While the predicted values often </a:t>
            </a:r>
            <a:r>
              <a:rPr b="1" lang="zh-CN" sz="1000">
                <a:solidFill>
                  <a:schemeClr val="dk1"/>
                </a:solidFill>
              </a:rPr>
              <a:t>follow the general trend</a:t>
            </a:r>
            <a:r>
              <a:rPr lang="zh-CN" sz="1000">
                <a:solidFill>
                  <a:schemeClr val="dk1"/>
                </a:solidFill>
              </a:rPr>
              <a:t> of the actual values, they tend to </a:t>
            </a:r>
            <a:r>
              <a:rPr b="1" lang="zh-CN" sz="1000">
                <a:solidFill>
                  <a:schemeClr val="dk1"/>
                </a:solidFill>
              </a:rPr>
              <a:t>underestimate the magnitude of changes</a:t>
            </a:r>
            <a:r>
              <a:rPr lang="zh-CN" sz="1000">
                <a:solidFill>
                  <a:schemeClr val="dk1"/>
                </a:solidFill>
              </a:rPr>
              <a:t>, especially during periods of rapid increases or decreases in the Vega.</a:t>
            </a:r>
            <a:endParaRPr>
              <a:solidFill>
                <a:schemeClr val="dk1"/>
              </a:solidFill>
            </a:endParaRPr>
          </a:p>
        </p:txBody>
      </p:sp>
      <p:sp>
        <p:nvSpPr>
          <p:cNvPr id="365" name="Google Shape;365;p28"/>
          <p:cNvSpPr txBox="1"/>
          <p:nvPr/>
        </p:nvSpPr>
        <p:spPr>
          <a:xfrm>
            <a:off x="434238" y="549900"/>
            <a:ext cx="263700" cy="29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solidFill>
                  <a:schemeClr val="lt1"/>
                </a:solidFill>
              </a:rPr>
              <a:t>3</a:t>
            </a:r>
            <a:endParaRPr sz="1300">
              <a:solidFill>
                <a:schemeClr val="lt1"/>
              </a:solidFill>
            </a:endParaRPr>
          </a:p>
        </p:txBody>
      </p:sp>
      <p:sp>
        <p:nvSpPr>
          <p:cNvPr id="366" name="Google Shape;366;p28"/>
          <p:cNvSpPr txBox="1"/>
          <p:nvPr/>
        </p:nvSpPr>
        <p:spPr>
          <a:xfrm>
            <a:off x="704325" y="576800"/>
            <a:ext cx="2048400" cy="27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300">
                <a:solidFill>
                  <a:schemeClr val="dk2"/>
                </a:solidFill>
                <a:latin typeface="Georgia"/>
                <a:ea typeface="Georgia"/>
                <a:cs typeface="Georgia"/>
                <a:sym typeface="Georgia"/>
              </a:rPr>
              <a:t>Regression</a:t>
            </a:r>
            <a:r>
              <a:rPr lang="zh-CN" sz="1300">
                <a:solidFill>
                  <a:schemeClr val="dk2"/>
                </a:solidFill>
                <a:latin typeface="Georgia"/>
                <a:ea typeface="Georgia"/>
                <a:cs typeface="Georgia"/>
                <a:sym typeface="Georgia"/>
              </a:rPr>
              <a:t> by XGBoost</a:t>
            </a:r>
            <a:endParaRPr sz="1300">
              <a:solidFill>
                <a:schemeClr val="dk2"/>
              </a:solidFill>
              <a:latin typeface="Georgia"/>
              <a:ea typeface="Georgia"/>
              <a:cs typeface="Georgia"/>
              <a:sym typeface="Georgia"/>
            </a:endParaRPr>
          </a:p>
        </p:txBody>
      </p:sp>
      <p:cxnSp>
        <p:nvCxnSpPr>
          <p:cNvPr id="367" name="Google Shape;367;p28"/>
          <p:cNvCxnSpPr/>
          <p:nvPr/>
        </p:nvCxnSpPr>
        <p:spPr>
          <a:xfrm>
            <a:off x="438288" y="825900"/>
            <a:ext cx="2148300" cy="0"/>
          </a:xfrm>
          <a:prstGeom prst="straightConnector1">
            <a:avLst/>
          </a:prstGeom>
          <a:noFill/>
          <a:ln cap="flat" cmpd="sng" w="19050">
            <a:solidFill>
              <a:schemeClr val="dk2"/>
            </a:solidFill>
            <a:prstDash val="solid"/>
            <a:round/>
            <a:headEnd len="med" w="med" type="none"/>
            <a:tailEnd len="med" w="med" type="none"/>
          </a:ln>
        </p:spPr>
      </p:cxnSp>
      <p:pic>
        <p:nvPicPr>
          <p:cNvPr id="368" name="Google Shape;368;p28"/>
          <p:cNvPicPr preferRelativeResize="0"/>
          <p:nvPr/>
        </p:nvPicPr>
        <p:blipFill>
          <a:blip r:embed="rId5">
            <a:alphaModFix/>
          </a:blip>
          <a:stretch>
            <a:fillRect/>
          </a:stretch>
        </p:blipFill>
        <p:spPr>
          <a:xfrm>
            <a:off x="152400" y="999200"/>
            <a:ext cx="6172200" cy="30627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9"/>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374" name="Google Shape;374;p29"/>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375" name="Google Shape;375;p29"/>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zh-CN" sz="1950">
                <a:solidFill>
                  <a:srgbClr val="0D0D0D"/>
                </a:solidFill>
                <a:highlight>
                  <a:schemeClr val="lt1"/>
                </a:highlight>
                <a:latin typeface="Georgia"/>
                <a:ea typeface="Georgia"/>
                <a:cs typeface="Georgia"/>
                <a:sym typeface="Georgia"/>
              </a:rPr>
              <a:t>XGBoost </a:t>
            </a:r>
            <a:r>
              <a:rPr lang="zh-CN" sz="1950">
                <a:solidFill>
                  <a:schemeClr val="dk1"/>
                </a:solidFill>
                <a:highlight>
                  <a:schemeClr val="lt1"/>
                </a:highlight>
                <a:latin typeface="Georgia"/>
                <a:ea typeface="Georgia"/>
                <a:cs typeface="Georgia"/>
                <a:sym typeface="Georgia"/>
              </a:rPr>
              <a:t>- Regression</a:t>
            </a:r>
            <a:r>
              <a:rPr lang="zh-CN" sz="1950">
                <a:solidFill>
                  <a:schemeClr val="accent2"/>
                </a:solidFill>
                <a:highlight>
                  <a:schemeClr val="lt1"/>
                </a:highlight>
                <a:latin typeface="Georgia"/>
                <a:ea typeface="Georgia"/>
                <a:cs typeface="Georgia"/>
                <a:sym typeface="Georgia"/>
              </a:rPr>
              <a:t>; Product: Expiry 3y Tenor 4y</a:t>
            </a:r>
            <a:endParaRPr sz="1950">
              <a:solidFill>
                <a:srgbClr val="0D0D0D"/>
              </a:solidFill>
              <a:highlight>
                <a:srgbClr val="FFFFFF"/>
              </a:highlight>
              <a:latin typeface="Georgia"/>
              <a:ea typeface="Georgia"/>
              <a:cs typeface="Georgia"/>
              <a:sym typeface="Georgia"/>
            </a:endParaRPr>
          </a:p>
        </p:txBody>
      </p:sp>
      <p:sp>
        <p:nvSpPr>
          <p:cNvPr id="376" name="Google Shape;376;p29"/>
          <p:cNvSpPr/>
          <p:nvPr/>
        </p:nvSpPr>
        <p:spPr>
          <a:xfrm>
            <a:off x="116541" y="107016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29"/>
          <p:cNvSpPr txBox="1"/>
          <p:nvPr/>
        </p:nvSpPr>
        <p:spPr>
          <a:xfrm>
            <a:off x="63775" y="106012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78" name="Google Shape;378;p29"/>
          <p:cNvSpPr/>
          <p:nvPr/>
        </p:nvSpPr>
        <p:spPr>
          <a:xfrm>
            <a:off x="116541" y="1424581"/>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9"/>
          <p:cNvSpPr txBox="1"/>
          <p:nvPr/>
        </p:nvSpPr>
        <p:spPr>
          <a:xfrm>
            <a:off x="169156" y="146795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124.69</a:t>
            </a:r>
            <a:endParaRPr sz="1100">
              <a:solidFill>
                <a:schemeClr val="dk2"/>
              </a:solidFill>
            </a:endParaRPr>
          </a:p>
        </p:txBody>
      </p:sp>
      <p:sp>
        <p:nvSpPr>
          <p:cNvPr id="380" name="Google Shape;380;p29"/>
          <p:cNvSpPr/>
          <p:nvPr/>
        </p:nvSpPr>
        <p:spPr>
          <a:xfrm>
            <a:off x="1244144" y="1078955"/>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9"/>
          <p:cNvSpPr txBox="1"/>
          <p:nvPr/>
        </p:nvSpPr>
        <p:spPr>
          <a:xfrm>
            <a:off x="1191378" y="1068915"/>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82" name="Google Shape;382;p29"/>
          <p:cNvSpPr/>
          <p:nvPr/>
        </p:nvSpPr>
        <p:spPr>
          <a:xfrm>
            <a:off x="1244144" y="1433372"/>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29"/>
          <p:cNvSpPr txBox="1"/>
          <p:nvPr/>
        </p:nvSpPr>
        <p:spPr>
          <a:xfrm>
            <a:off x="1296759" y="1476742"/>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9.27</a:t>
            </a:r>
            <a:endParaRPr sz="1100">
              <a:solidFill>
                <a:schemeClr val="dk2"/>
              </a:solidFill>
            </a:endParaRPr>
          </a:p>
        </p:txBody>
      </p:sp>
      <p:pic>
        <p:nvPicPr>
          <p:cNvPr id="384" name="Google Shape;384;p29"/>
          <p:cNvPicPr preferRelativeResize="0"/>
          <p:nvPr/>
        </p:nvPicPr>
        <p:blipFill>
          <a:blip r:embed="rId5">
            <a:alphaModFix/>
          </a:blip>
          <a:stretch>
            <a:fillRect/>
          </a:stretch>
        </p:blipFill>
        <p:spPr>
          <a:xfrm>
            <a:off x="5283913" y="827950"/>
            <a:ext cx="3801824" cy="2076625"/>
          </a:xfrm>
          <a:prstGeom prst="rect">
            <a:avLst/>
          </a:prstGeom>
          <a:noFill/>
          <a:ln>
            <a:noFill/>
          </a:ln>
        </p:spPr>
      </p:pic>
      <p:cxnSp>
        <p:nvCxnSpPr>
          <p:cNvPr id="385" name="Google Shape;385;p29"/>
          <p:cNvCxnSpPr/>
          <p:nvPr/>
        </p:nvCxnSpPr>
        <p:spPr>
          <a:xfrm>
            <a:off x="2417438" y="673200"/>
            <a:ext cx="0" cy="3927300"/>
          </a:xfrm>
          <a:prstGeom prst="straightConnector1">
            <a:avLst/>
          </a:prstGeom>
          <a:noFill/>
          <a:ln cap="flat" cmpd="sng" w="9525">
            <a:solidFill>
              <a:schemeClr val="dk2"/>
            </a:solidFill>
            <a:prstDash val="lgDash"/>
            <a:round/>
            <a:headEnd len="med" w="med" type="none"/>
            <a:tailEnd len="med" w="med" type="none"/>
          </a:ln>
        </p:spPr>
      </p:cxnSp>
      <p:pic>
        <p:nvPicPr>
          <p:cNvPr id="386" name="Google Shape;386;p29"/>
          <p:cNvPicPr preferRelativeResize="0"/>
          <p:nvPr/>
        </p:nvPicPr>
        <p:blipFill>
          <a:blip r:embed="rId6">
            <a:alphaModFix/>
          </a:blip>
          <a:stretch>
            <a:fillRect/>
          </a:stretch>
        </p:blipFill>
        <p:spPr>
          <a:xfrm>
            <a:off x="2510037" y="549900"/>
            <a:ext cx="2729476" cy="2794199"/>
          </a:xfrm>
          <a:prstGeom prst="rect">
            <a:avLst/>
          </a:prstGeom>
          <a:noFill/>
          <a:ln>
            <a:noFill/>
          </a:ln>
        </p:spPr>
      </p:pic>
      <p:cxnSp>
        <p:nvCxnSpPr>
          <p:cNvPr id="387" name="Google Shape;387;p29"/>
          <p:cNvCxnSpPr/>
          <p:nvPr/>
        </p:nvCxnSpPr>
        <p:spPr>
          <a:xfrm>
            <a:off x="5283925" y="673200"/>
            <a:ext cx="0" cy="3927300"/>
          </a:xfrm>
          <a:prstGeom prst="straightConnector1">
            <a:avLst/>
          </a:prstGeom>
          <a:noFill/>
          <a:ln cap="flat" cmpd="sng" w="9525">
            <a:solidFill>
              <a:schemeClr val="dk2"/>
            </a:solidFill>
            <a:prstDash val="lgDash"/>
            <a:round/>
            <a:headEnd len="med" w="med" type="none"/>
            <a:tailEnd len="med" w="med" type="none"/>
          </a:ln>
        </p:spPr>
      </p:cxnSp>
      <p:sp>
        <p:nvSpPr>
          <p:cNvPr id="388" name="Google Shape;388;p29"/>
          <p:cNvSpPr txBox="1"/>
          <p:nvPr/>
        </p:nvSpPr>
        <p:spPr>
          <a:xfrm>
            <a:off x="2609125" y="3407050"/>
            <a:ext cx="2483100" cy="152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Same as Expiry 3y Tenor 3y, </a:t>
            </a:r>
            <a:r>
              <a:rPr lang="zh-CN" sz="1000">
                <a:solidFill>
                  <a:srgbClr val="E60101"/>
                </a:solidFill>
              </a:rPr>
              <a:t>Implied Normal Volatility MA t+</a:t>
            </a:r>
            <a:r>
              <a:rPr lang="zh-CN" sz="1000">
                <a:solidFill>
                  <a:srgbClr val="E60101"/>
                </a:solidFill>
              </a:rPr>
              <a:t>1</a:t>
            </a:r>
            <a:r>
              <a:rPr lang="zh-CN" sz="1000">
                <a:solidFill>
                  <a:srgbClr val="E60101"/>
                </a:solidFill>
              </a:rPr>
              <a:t> to t+</a:t>
            </a:r>
            <a:r>
              <a:rPr lang="zh-CN" sz="1000">
                <a:solidFill>
                  <a:srgbClr val="E60101"/>
                </a:solidFill>
              </a:rPr>
              <a:t>5</a:t>
            </a:r>
            <a:r>
              <a:rPr lang="zh-CN" sz="1000">
                <a:solidFill>
                  <a:srgbClr val="E60101"/>
                </a:solidFill>
              </a:rPr>
              <a:t> </a:t>
            </a:r>
            <a:r>
              <a:rPr lang="zh-CN" sz="1000">
                <a:solidFill>
                  <a:schemeClr val="dk2"/>
                </a:solidFill>
              </a:rPr>
              <a:t>and </a:t>
            </a:r>
            <a:r>
              <a:rPr lang="zh-CN" sz="1000">
                <a:solidFill>
                  <a:srgbClr val="E60606"/>
                </a:solidFill>
              </a:rPr>
              <a:t>Swap Rate MA t+1 to t+5 </a:t>
            </a:r>
            <a:r>
              <a:rPr lang="zh-CN" sz="1000">
                <a:solidFill>
                  <a:schemeClr val="dk2"/>
                </a:solidFill>
              </a:rPr>
              <a:t>have</a:t>
            </a:r>
            <a:r>
              <a:rPr lang="zh-CN" sz="1000">
                <a:solidFill>
                  <a:schemeClr val="dk2"/>
                </a:solidFill>
              </a:rPr>
              <a:t> the strongest impact on model’s prediction.</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However, they have </a:t>
            </a:r>
            <a:r>
              <a:rPr lang="zh-CN" sz="1000">
                <a:solidFill>
                  <a:srgbClr val="E60101"/>
                </a:solidFill>
              </a:rPr>
              <a:t>reverse +/- impact</a:t>
            </a:r>
            <a:r>
              <a:rPr lang="zh-CN" sz="1000">
                <a:solidFill>
                  <a:schemeClr val="dk2"/>
                </a:solidFill>
              </a:rPr>
              <a:t>. This aligns with </a:t>
            </a:r>
            <a:r>
              <a:rPr lang="zh-CN" sz="1000">
                <a:solidFill>
                  <a:schemeClr val="dk2"/>
                </a:solidFill>
              </a:rPr>
              <a:t>Expiry 3y Tenor 3y being negatively correlated with Expiry 3y Tenor 4y.</a:t>
            </a:r>
            <a:endParaRPr sz="900">
              <a:solidFill>
                <a:schemeClr val="dk2"/>
              </a:solidFill>
            </a:endParaRPr>
          </a:p>
        </p:txBody>
      </p:sp>
      <p:sp>
        <p:nvSpPr>
          <p:cNvPr id="389" name="Google Shape;389;p29"/>
          <p:cNvSpPr txBox="1"/>
          <p:nvPr/>
        </p:nvSpPr>
        <p:spPr>
          <a:xfrm>
            <a:off x="5543000" y="3064475"/>
            <a:ext cx="3363000" cy="157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Same as Expiry 3y Tenor 3y,</a:t>
            </a:r>
            <a:r>
              <a:rPr lang="zh-CN" sz="1000">
                <a:solidFill>
                  <a:schemeClr val="dk2"/>
                </a:solidFill>
              </a:rPr>
              <a:t> </a:t>
            </a:r>
            <a:r>
              <a:rPr lang="zh-CN" sz="1000">
                <a:solidFill>
                  <a:srgbClr val="E63232"/>
                </a:solidFill>
              </a:rPr>
              <a:t>Swap Rate MA t-59 to t-30</a:t>
            </a:r>
            <a:r>
              <a:rPr lang="zh-CN" sz="1000">
                <a:solidFill>
                  <a:schemeClr val="dk2"/>
                </a:solidFill>
              </a:rPr>
              <a:t> has the highest Feature Importance in the model's predictions.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zh-CN" sz="1000">
                <a:solidFill>
                  <a:schemeClr val="dk2"/>
                </a:solidFill>
              </a:rPr>
              <a:t>This demonstrates that, across all Expiry and Tenor terms, </a:t>
            </a:r>
            <a:r>
              <a:rPr lang="zh-CN" sz="1000">
                <a:solidFill>
                  <a:srgbClr val="E63232"/>
                </a:solidFill>
              </a:rPr>
              <a:t>historical swap rate data</a:t>
            </a:r>
            <a:r>
              <a:rPr lang="zh-CN" sz="1000">
                <a:solidFill>
                  <a:schemeClr val="dk2"/>
                </a:solidFill>
              </a:rPr>
              <a:t> is the most significant factor in shaping the model's outcomes. We emphasize the importance of </a:t>
            </a:r>
            <a:r>
              <a:rPr lang="zh-CN" sz="1000">
                <a:solidFill>
                  <a:srgbClr val="E63232"/>
                </a:solidFill>
              </a:rPr>
              <a:t>monitoring swap rate trends</a:t>
            </a:r>
            <a:r>
              <a:rPr lang="zh-CN" sz="1000">
                <a:solidFill>
                  <a:schemeClr val="dk2"/>
                </a:solidFill>
              </a:rPr>
              <a:t> for accurate predictions.</a:t>
            </a:r>
            <a:endParaRPr sz="1000">
              <a:solidFill>
                <a:schemeClr val="dk2"/>
              </a:solidFill>
            </a:endParaRPr>
          </a:p>
        </p:txBody>
      </p:sp>
      <p:sp>
        <p:nvSpPr>
          <p:cNvPr id="390" name="Google Shape;390;p29"/>
          <p:cNvSpPr/>
          <p:nvPr/>
        </p:nvSpPr>
        <p:spPr>
          <a:xfrm>
            <a:off x="117150" y="673550"/>
            <a:ext cx="2200200" cy="343500"/>
          </a:xfrm>
          <a:prstGeom prst="rect">
            <a:avLst/>
          </a:prstGeom>
          <a:solidFill>
            <a:srgbClr val="85858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lt1"/>
                </a:solidFill>
              </a:rPr>
              <a:t>Expiry 3y Tenor 3y</a:t>
            </a:r>
            <a:endParaRPr b="1">
              <a:solidFill>
                <a:schemeClr val="lt1"/>
              </a:solidFill>
            </a:endParaRPr>
          </a:p>
        </p:txBody>
      </p:sp>
      <p:sp>
        <p:nvSpPr>
          <p:cNvPr id="391" name="Google Shape;391;p29"/>
          <p:cNvSpPr/>
          <p:nvPr/>
        </p:nvSpPr>
        <p:spPr>
          <a:xfrm>
            <a:off x="109891" y="2479352"/>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29"/>
          <p:cNvSpPr txBox="1"/>
          <p:nvPr/>
        </p:nvSpPr>
        <p:spPr>
          <a:xfrm>
            <a:off x="57125" y="2469313"/>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Squared Error</a:t>
            </a:r>
            <a:endParaRPr sz="800">
              <a:solidFill>
                <a:srgbClr val="F4F4F4"/>
              </a:solidFill>
            </a:endParaRPr>
          </a:p>
        </p:txBody>
      </p:sp>
      <p:sp>
        <p:nvSpPr>
          <p:cNvPr id="393" name="Google Shape;393;p29"/>
          <p:cNvSpPr/>
          <p:nvPr/>
        </p:nvSpPr>
        <p:spPr>
          <a:xfrm>
            <a:off x="109891" y="2833769"/>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29"/>
          <p:cNvSpPr txBox="1"/>
          <p:nvPr/>
        </p:nvSpPr>
        <p:spPr>
          <a:xfrm>
            <a:off x="162506" y="2877140"/>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38.96</a:t>
            </a:r>
            <a:endParaRPr sz="1100">
              <a:solidFill>
                <a:schemeClr val="dk2"/>
              </a:solidFill>
            </a:endParaRPr>
          </a:p>
        </p:txBody>
      </p:sp>
      <p:sp>
        <p:nvSpPr>
          <p:cNvPr id="395" name="Google Shape;395;p29"/>
          <p:cNvSpPr/>
          <p:nvPr/>
        </p:nvSpPr>
        <p:spPr>
          <a:xfrm>
            <a:off x="1237494" y="2488142"/>
            <a:ext cx="1073100" cy="8262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9"/>
          <p:cNvSpPr txBox="1"/>
          <p:nvPr/>
        </p:nvSpPr>
        <p:spPr>
          <a:xfrm>
            <a:off x="1184728" y="2478103"/>
            <a:ext cx="1232700" cy="3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800">
                <a:solidFill>
                  <a:srgbClr val="F4F4F4"/>
                </a:solidFill>
              </a:rPr>
              <a:t>Mean Absolute Error</a:t>
            </a:r>
            <a:endParaRPr sz="800">
              <a:solidFill>
                <a:srgbClr val="F4F4F4"/>
              </a:solidFill>
            </a:endParaRPr>
          </a:p>
        </p:txBody>
      </p:sp>
      <p:sp>
        <p:nvSpPr>
          <p:cNvPr id="397" name="Google Shape;397;p29"/>
          <p:cNvSpPr/>
          <p:nvPr/>
        </p:nvSpPr>
        <p:spPr>
          <a:xfrm>
            <a:off x="1237494" y="2842559"/>
            <a:ext cx="1073100" cy="47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9"/>
          <p:cNvSpPr txBox="1"/>
          <p:nvPr/>
        </p:nvSpPr>
        <p:spPr>
          <a:xfrm>
            <a:off x="1290109" y="2885930"/>
            <a:ext cx="96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solidFill>
                  <a:schemeClr val="dk2"/>
                </a:solidFill>
              </a:rPr>
              <a:t>5.19</a:t>
            </a:r>
            <a:endParaRPr sz="1100">
              <a:solidFill>
                <a:schemeClr val="dk2"/>
              </a:solidFill>
            </a:endParaRPr>
          </a:p>
        </p:txBody>
      </p:sp>
      <p:sp>
        <p:nvSpPr>
          <p:cNvPr id="399" name="Google Shape;399;p29"/>
          <p:cNvSpPr/>
          <p:nvPr/>
        </p:nvSpPr>
        <p:spPr>
          <a:xfrm>
            <a:off x="110500" y="2082738"/>
            <a:ext cx="2200200" cy="343500"/>
          </a:xfrm>
          <a:prstGeom prst="rect">
            <a:avLst/>
          </a:prstGeom>
          <a:solidFill>
            <a:srgbClr val="85858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lt1"/>
                </a:solidFill>
              </a:rPr>
              <a:t>Expiry 3y Tenor 4y</a:t>
            </a:r>
            <a:endParaRPr b="1">
              <a:solidFill>
                <a:schemeClr val="lt1"/>
              </a:solidFill>
            </a:endParaRPr>
          </a:p>
        </p:txBody>
      </p:sp>
      <p:pic>
        <p:nvPicPr>
          <p:cNvPr id="400" name="Google Shape;400;p29"/>
          <p:cNvPicPr preferRelativeResize="0"/>
          <p:nvPr/>
        </p:nvPicPr>
        <p:blipFill>
          <a:blip r:embed="rId7">
            <a:alphaModFix/>
          </a:blip>
          <a:stretch>
            <a:fillRect/>
          </a:stretch>
        </p:blipFill>
        <p:spPr>
          <a:xfrm>
            <a:off x="2469875" y="573125"/>
            <a:ext cx="2768250" cy="2833920"/>
          </a:xfrm>
          <a:prstGeom prst="rect">
            <a:avLst/>
          </a:prstGeom>
          <a:noFill/>
          <a:ln>
            <a:noFill/>
          </a:ln>
        </p:spPr>
      </p:pic>
      <p:pic>
        <p:nvPicPr>
          <p:cNvPr id="401" name="Google Shape;401;p29"/>
          <p:cNvPicPr preferRelativeResize="0"/>
          <p:nvPr/>
        </p:nvPicPr>
        <p:blipFill>
          <a:blip r:embed="rId8">
            <a:alphaModFix/>
          </a:blip>
          <a:stretch>
            <a:fillRect/>
          </a:stretch>
        </p:blipFill>
        <p:spPr>
          <a:xfrm>
            <a:off x="5291875" y="827950"/>
            <a:ext cx="3801800" cy="2096741"/>
          </a:xfrm>
          <a:prstGeom prst="rect">
            <a:avLst/>
          </a:prstGeom>
          <a:noFill/>
          <a:ln>
            <a:noFill/>
          </a:ln>
        </p:spPr>
      </p:pic>
      <p:sp>
        <p:nvSpPr>
          <p:cNvPr id="402" name="Google Shape;402;p29"/>
          <p:cNvSpPr txBox="1"/>
          <p:nvPr/>
        </p:nvSpPr>
        <p:spPr>
          <a:xfrm>
            <a:off x="99050" y="3474202"/>
            <a:ext cx="2211600" cy="123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rPr>
              <a:t>Our XGBoost model performs better in predicting Vega for Expiry 3y Tenor 4y contracts, because it exhibits smaller MSE and MAE. </a:t>
            </a:r>
            <a:endParaRPr sz="900">
              <a:solidFill>
                <a:schemeClr val="dk2"/>
              </a:solidFill>
            </a:endParaRPr>
          </a:p>
          <a:p>
            <a:pPr indent="0" lvl="0" marL="0" rtl="0" algn="l">
              <a:spcBef>
                <a:spcPts val="0"/>
              </a:spcBef>
              <a:spcAft>
                <a:spcPts val="0"/>
              </a:spcAft>
              <a:buNone/>
            </a:pPr>
            <a:r>
              <a:t/>
            </a:r>
            <a:endParaRPr sz="900">
              <a:solidFill>
                <a:schemeClr val="dk2"/>
              </a:solidFill>
            </a:endParaRPr>
          </a:p>
          <a:p>
            <a:pPr indent="0" lvl="0" marL="0" rtl="0" algn="l">
              <a:spcBef>
                <a:spcPts val="0"/>
              </a:spcBef>
              <a:spcAft>
                <a:spcPts val="0"/>
              </a:spcAft>
              <a:buNone/>
            </a:pPr>
            <a:r>
              <a:rPr lang="zh-CN" sz="900">
                <a:solidFill>
                  <a:schemeClr val="dk2"/>
                </a:solidFill>
              </a:rPr>
              <a:t>This suggests that even with the same prediction model, its performance can vary across different products</a:t>
            </a:r>
            <a:endParaRPr sz="9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0"/>
          <p:cNvPicPr preferRelativeResize="0"/>
          <p:nvPr/>
        </p:nvPicPr>
        <p:blipFill>
          <a:blip r:embed="rId3">
            <a:alphaModFix/>
          </a:blip>
          <a:stretch>
            <a:fillRect/>
          </a:stretch>
        </p:blipFill>
        <p:spPr>
          <a:xfrm>
            <a:off x="1718125" y="651700"/>
            <a:ext cx="4996523" cy="2533812"/>
          </a:xfrm>
          <a:prstGeom prst="rect">
            <a:avLst/>
          </a:prstGeom>
          <a:noFill/>
          <a:ln>
            <a:noFill/>
          </a:ln>
        </p:spPr>
      </p:pic>
      <p:sp>
        <p:nvSpPr>
          <p:cNvPr id="408" name="Google Shape;408;p30"/>
          <p:cNvSpPr/>
          <p:nvPr/>
        </p:nvSpPr>
        <p:spPr>
          <a:xfrm>
            <a:off x="963175" y="1558450"/>
            <a:ext cx="1835400" cy="685800"/>
          </a:xfrm>
          <a:prstGeom prst="rightArrowCallout">
            <a:avLst>
              <a:gd fmla="val 25000" name="adj1"/>
              <a:gd fmla="val 25000" name="adj2"/>
              <a:gd fmla="val 25000" name="adj3"/>
              <a:gd fmla="val 82235" name="adj4"/>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chemeClr val="dk2"/>
              </a:solidFill>
              <a:latin typeface="Georgia"/>
              <a:ea typeface="Georgia"/>
              <a:cs typeface="Georgia"/>
              <a:sym typeface="Georgia"/>
            </a:endParaRPr>
          </a:p>
          <a:p>
            <a:pPr indent="0" lvl="0" marL="0" rtl="0" algn="l">
              <a:spcBef>
                <a:spcPts val="0"/>
              </a:spcBef>
              <a:spcAft>
                <a:spcPts val="0"/>
              </a:spcAft>
              <a:buNone/>
            </a:pPr>
            <a:r>
              <a:t/>
            </a:r>
            <a:endParaRPr>
              <a:solidFill>
                <a:schemeClr val="dk2"/>
              </a:solidFill>
            </a:endParaRPr>
          </a:p>
        </p:txBody>
      </p:sp>
      <p:sp>
        <p:nvSpPr>
          <p:cNvPr id="409" name="Google Shape;409;p30"/>
          <p:cNvSpPr txBox="1"/>
          <p:nvPr/>
        </p:nvSpPr>
        <p:spPr>
          <a:xfrm>
            <a:off x="963175" y="1580500"/>
            <a:ext cx="1454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Forget Gate: </a:t>
            </a:r>
            <a:endParaRPr b="1" sz="900">
              <a:solidFill>
                <a:schemeClr val="dk2"/>
              </a:solidFill>
              <a:latin typeface="Georgia"/>
              <a:ea typeface="Georgia"/>
              <a:cs typeface="Georgia"/>
              <a:sym typeface="Georgia"/>
            </a:endParaRPr>
          </a:p>
          <a:p>
            <a:pPr indent="0" lvl="0" marL="0" rtl="0" algn="l">
              <a:spcBef>
                <a:spcPts val="0"/>
              </a:spcBef>
              <a:spcAft>
                <a:spcPts val="0"/>
              </a:spcAft>
              <a:buNone/>
            </a:pPr>
            <a:r>
              <a:rPr lang="zh-CN" sz="900">
                <a:solidFill>
                  <a:schemeClr val="dk2"/>
                </a:solidFill>
              </a:rPr>
              <a:t>Determines whether the model should forget previous memories.</a:t>
            </a:r>
            <a:endParaRPr sz="900">
              <a:solidFill>
                <a:schemeClr val="dk2"/>
              </a:solidFill>
            </a:endParaRPr>
          </a:p>
        </p:txBody>
      </p:sp>
      <p:pic>
        <p:nvPicPr>
          <p:cNvPr id="410" name="Google Shape;410;p30"/>
          <p:cNvPicPr preferRelativeResize="0"/>
          <p:nvPr/>
        </p:nvPicPr>
        <p:blipFill>
          <a:blip r:embed="rId4">
            <a:alphaModFix/>
          </a:blip>
          <a:stretch>
            <a:fillRect/>
          </a:stretch>
        </p:blipFill>
        <p:spPr>
          <a:xfrm>
            <a:off x="45675" y="4713975"/>
            <a:ext cx="819150" cy="381000"/>
          </a:xfrm>
          <a:prstGeom prst="rect">
            <a:avLst/>
          </a:prstGeom>
          <a:noFill/>
          <a:ln>
            <a:noFill/>
          </a:ln>
        </p:spPr>
      </p:pic>
      <p:pic>
        <p:nvPicPr>
          <p:cNvPr id="411" name="Google Shape;411;p30"/>
          <p:cNvPicPr preferRelativeResize="0"/>
          <p:nvPr/>
        </p:nvPicPr>
        <p:blipFill>
          <a:blip r:embed="rId5">
            <a:alphaModFix/>
          </a:blip>
          <a:stretch>
            <a:fillRect/>
          </a:stretch>
        </p:blipFill>
        <p:spPr>
          <a:xfrm>
            <a:off x="0" y="433825"/>
            <a:ext cx="8839201" cy="63250"/>
          </a:xfrm>
          <a:prstGeom prst="rect">
            <a:avLst/>
          </a:prstGeom>
          <a:noFill/>
          <a:ln>
            <a:noFill/>
          </a:ln>
        </p:spPr>
      </p:pic>
      <p:sp>
        <p:nvSpPr>
          <p:cNvPr id="412" name="Google Shape;412;p30"/>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a:t>
            </a:r>
            <a:endParaRPr sz="1800">
              <a:solidFill>
                <a:schemeClr val="dk2"/>
              </a:solidFill>
            </a:endParaRPr>
          </a:p>
        </p:txBody>
      </p:sp>
      <p:sp>
        <p:nvSpPr>
          <p:cNvPr id="413" name="Google Shape;413;p30"/>
          <p:cNvSpPr txBox="1"/>
          <p:nvPr/>
        </p:nvSpPr>
        <p:spPr>
          <a:xfrm>
            <a:off x="587600" y="3625725"/>
            <a:ext cx="3077400" cy="1028400"/>
          </a:xfrm>
          <a:prstGeom prst="rect">
            <a:avLst/>
          </a:prstGeom>
          <a:solidFill>
            <a:schemeClr val="lt1"/>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rPr>
              <a:t>In LSTM model, data such as Swap Rate, Implied Normal Volatility, and Vega from </a:t>
            </a:r>
            <a:r>
              <a:rPr lang="zh-CN" sz="1200">
                <a:solidFill>
                  <a:srgbClr val="E63232"/>
                </a:solidFill>
              </a:rPr>
              <a:t>time t-59 to t</a:t>
            </a:r>
            <a:r>
              <a:rPr lang="zh-CN" sz="1200">
                <a:solidFill>
                  <a:schemeClr val="dk2"/>
                </a:solidFill>
              </a:rPr>
              <a:t> are treated as </a:t>
            </a:r>
            <a:r>
              <a:rPr lang="zh-CN" sz="1200">
                <a:solidFill>
                  <a:srgbClr val="E63232"/>
                </a:solidFill>
              </a:rPr>
              <a:t>parameter</a:t>
            </a:r>
            <a:r>
              <a:rPr lang="zh-CN" sz="1200">
                <a:solidFill>
                  <a:schemeClr val="dk2"/>
                </a:solidFill>
              </a:rPr>
              <a:t> inputs to the LSTM model, considering them as time series data</a:t>
            </a:r>
            <a:endParaRPr>
              <a:solidFill>
                <a:schemeClr val="dk2"/>
              </a:solidFill>
            </a:endParaRPr>
          </a:p>
        </p:txBody>
      </p:sp>
      <p:sp>
        <p:nvSpPr>
          <p:cNvPr id="414" name="Google Shape;414;p30"/>
          <p:cNvSpPr txBox="1"/>
          <p:nvPr/>
        </p:nvSpPr>
        <p:spPr>
          <a:xfrm>
            <a:off x="3260325" y="2761675"/>
            <a:ext cx="1769400" cy="67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Input Gate: </a:t>
            </a:r>
            <a:endParaRPr b="1" sz="900">
              <a:solidFill>
                <a:schemeClr val="dk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zh-CN" sz="900">
                <a:solidFill>
                  <a:schemeClr val="dk2"/>
                </a:solidFill>
              </a:rPr>
              <a:t>Decides how much new information the model should accept at the current time step.</a:t>
            </a:r>
            <a:endParaRPr sz="900">
              <a:solidFill>
                <a:schemeClr val="dk2"/>
              </a:solidFill>
            </a:endParaRPr>
          </a:p>
          <a:p>
            <a:pPr indent="0" lvl="0" marL="0" rtl="0" algn="l">
              <a:spcBef>
                <a:spcPts val="0"/>
              </a:spcBef>
              <a:spcAft>
                <a:spcPts val="0"/>
              </a:spcAft>
              <a:buNone/>
            </a:pPr>
            <a:r>
              <a:t/>
            </a:r>
            <a:endParaRPr b="1" sz="900">
              <a:solidFill>
                <a:schemeClr val="dk2"/>
              </a:solidFill>
              <a:latin typeface="Georgia"/>
              <a:ea typeface="Georgia"/>
              <a:cs typeface="Georgia"/>
              <a:sym typeface="Georgia"/>
            </a:endParaRPr>
          </a:p>
        </p:txBody>
      </p:sp>
      <p:sp>
        <p:nvSpPr>
          <p:cNvPr id="415" name="Google Shape;415;p30"/>
          <p:cNvSpPr/>
          <p:nvPr/>
        </p:nvSpPr>
        <p:spPr>
          <a:xfrm>
            <a:off x="5571825" y="1713450"/>
            <a:ext cx="2051400" cy="545700"/>
          </a:xfrm>
          <a:prstGeom prst="leftArrowCallout">
            <a:avLst>
              <a:gd fmla="val 20303" name="adj1"/>
              <a:gd fmla="val 17962"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30"/>
          <p:cNvSpPr txBox="1"/>
          <p:nvPr/>
        </p:nvSpPr>
        <p:spPr>
          <a:xfrm>
            <a:off x="6251075" y="1682238"/>
            <a:ext cx="14061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900">
                <a:solidFill>
                  <a:schemeClr val="dk2"/>
                </a:solidFill>
                <a:latin typeface="Georgia"/>
                <a:ea typeface="Georgia"/>
                <a:cs typeface="Georgia"/>
                <a:sym typeface="Georgia"/>
              </a:rPr>
              <a:t>Output Gate: </a:t>
            </a:r>
            <a:endParaRPr b="1" sz="900">
              <a:solidFill>
                <a:schemeClr val="dk2"/>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zh-CN" sz="900">
                <a:solidFill>
                  <a:schemeClr val="dk2"/>
                </a:solidFill>
              </a:rPr>
              <a:t>Determines the output at the current time step.</a:t>
            </a:r>
            <a:endParaRPr sz="900">
              <a:solidFill>
                <a:schemeClr val="dk2"/>
              </a:solidFill>
            </a:endParaRPr>
          </a:p>
          <a:p>
            <a:pPr indent="0" lvl="0" marL="0" rtl="0" algn="l">
              <a:spcBef>
                <a:spcPts val="0"/>
              </a:spcBef>
              <a:spcAft>
                <a:spcPts val="0"/>
              </a:spcAft>
              <a:buNone/>
            </a:pPr>
            <a:r>
              <a:t/>
            </a:r>
            <a:endParaRPr b="1" sz="900">
              <a:solidFill>
                <a:schemeClr val="dk2"/>
              </a:solidFill>
              <a:latin typeface="Georgia"/>
              <a:ea typeface="Georgia"/>
              <a:cs typeface="Georgia"/>
              <a:sym typeface="Georgia"/>
            </a:endParaRPr>
          </a:p>
        </p:txBody>
      </p:sp>
      <p:sp>
        <p:nvSpPr>
          <p:cNvPr id="417" name="Google Shape;417;p30"/>
          <p:cNvSpPr txBox="1"/>
          <p:nvPr/>
        </p:nvSpPr>
        <p:spPr>
          <a:xfrm>
            <a:off x="5049100" y="3591600"/>
            <a:ext cx="3202500" cy="10626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rPr>
              <a:t>W</a:t>
            </a:r>
            <a:r>
              <a:rPr lang="zh-CN" sz="1200">
                <a:solidFill>
                  <a:schemeClr val="dk2"/>
                </a:solidFill>
              </a:rPr>
              <a:t>e leverage the LSTM model's capability to capture </a:t>
            </a:r>
            <a:r>
              <a:rPr lang="zh-CN" sz="1200">
                <a:solidFill>
                  <a:srgbClr val="E63232"/>
                </a:solidFill>
              </a:rPr>
              <a:t>long-term dependencies</a:t>
            </a:r>
            <a:r>
              <a:rPr lang="zh-CN" sz="1200">
                <a:solidFill>
                  <a:schemeClr val="dk2"/>
                </a:solidFill>
              </a:rPr>
              <a:t> in time series data, thereby facilitating </a:t>
            </a:r>
            <a:r>
              <a:rPr lang="zh-CN" sz="1200">
                <a:solidFill>
                  <a:srgbClr val="E63232"/>
                </a:solidFill>
              </a:rPr>
              <a:t>more precise risk classification and prediction</a:t>
            </a:r>
            <a:endParaRPr>
              <a:solidFill>
                <a:schemeClr val="dk2"/>
              </a:solidFill>
            </a:endParaRPr>
          </a:p>
        </p:txBody>
      </p:sp>
      <p:sp>
        <p:nvSpPr>
          <p:cNvPr id="418" name="Google Shape;418;p30"/>
          <p:cNvSpPr/>
          <p:nvPr/>
        </p:nvSpPr>
        <p:spPr>
          <a:xfrm>
            <a:off x="4402425"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0"/>
          <p:cNvSpPr/>
          <p:nvPr/>
        </p:nvSpPr>
        <p:spPr>
          <a:xfrm>
            <a:off x="4203150"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0"/>
          <p:cNvSpPr/>
          <p:nvPr/>
        </p:nvSpPr>
        <p:spPr>
          <a:xfrm>
            <a:off x="4003875" y="3964125"/>
            <a:ext cx="307800" cy="351600"/>
          </a:xfrm>
          <a:prstGeom prst="chevron">
            <a:avLst>
              <a:gd fmla="val 50000"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1" name="Google Shape;421;p30"/>
          <p:cNvPicPr preferRelativeResize="0"/>
          <p:nvPr/>
        </p:nvPicPr>
        <p:blipFill>
          <a:blip r:embed="rId6">
            <a:alphaModFix/>
          </a:blip>
          <a:stretch>
            <a:fillRect/>
          </a:stretch>
        </p:blipFill>
        <p:spPr>
          <a:xfrm>
            <a:off x="3442725" y="2128450"/>
            <a:ext cx="685800" cy="68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1"/>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27" name="Google Shape;427;p31"/>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28" name="Google Shape;428;p31"/>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 - Classification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accent2"/>
              </a:solidFill>
              <a:highlight>
                <a:srgbClr val="FFFFFF"/>
              </a:highlight>
              <a:latin typeface="Georgia"/>
              <a:ea typeface="Georgia"/>
              <a:cs typeface="Georgia"/>
              <a:sym typeface="Georgia"/>
            </a:endParaRPr>
          </a:p>
        </p:txBody>
      </p:sp>
      <p:pic>
        <p:nvPicPr>
          <p:cNvPr id="429" name="Google Shape;429;p31"/>
          <p:cNvPicPr preferRelativeResize="0"/>
          <p:nvPr/>
        </p:nvPicPr>
        <p:blipFill>
          <a:blip r:embed="rId5">
            <a:alphaModFix/>
          </a:blip>
          <a:stretch>
            <a:fillRect/>
          </a:stretch>
        </p:blipFill>
        <p:spPr>
          <a:xfrm>
            <a:off x="5194553" y="1058714"/>
            <a:ext cx="2936019" cy="2682512"/>
          </a:xfrm>
          <a:prstGeom prst="rect">
            <a:avLst/>
          </a:prstGeom>
          <a:noFill/>
          <a:ln>
            <a:noFill/>
          </a:ln>
        </p:spPr>
      </p:pic>
      <p:sp>
        <p:nvSpPr>
          <p:cNvPr id="430" name="Google Shape;430;p31"/>
          <p:cNvSpPr txBox="1"/>
          <p:nvPr/>
        </p:nvSpPr>
        <p:spPr>
          <a:xfrm>
            <a:off x="1926731" y="721250"/>
            <a:ext cx="1266000" cy="271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lt2"/>
                </a:solidFill>
                <a:latin typeface="Georgia"/>
                <a:ea typeface="Georgia"/>
                <a:cs typeface="Georgia"/>
                <a:sym typeface="Georgia"/>
              </a:rPr>
              <a:t>XGBoost</a:t>
            </a:r>
            <a:endParaRPr sz="1600">
              <a:solidFill>
                <a:schemeClr val="lt2"/>
              </a:solidFill>
              <a:latin typeface="Georgia"/>
              <a:ea typeface="Georgia"/>
              <a:cs typeface="Georgia"/>
              <a:sym typeface="Georgia"/>
            </a:endParaRPr>
          </a:p>
        </p:txBody>
      </p:sp>
      <p:sp>
        <p:nvSpPr>
          <p:cNvPr id="431" name="Google Shape;431;p31"/>
          <p:cNvSpPr txBox="1"/>
          <p:nvPr/>
        </p:nvSpPr>
        <p:spPr>
          <a:xfrm>
            <a:off x="2323500" y="4252275"/>
            <a:ext cx="4497000" cy="461700"/>
          </a:xfrm>
          <a:prstGeom prst="rect">
            <a:avLst/>
          </a:prstGeom>
          <a:solidFill>
            <a:srgbClr val="E6323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800">
                <a:solidFill>
                  <a:schemeClr val="lt1"/>
                </a:solidFill>
              </a:rPr>
              <a:t>They have SIMILAR results!!!</a:t>
            </a:r>
            <a:endParaRPr sz="1800">
              <a:solidFill>
                <a:schemeClr val="lt1"/>
              </a:solidFill>
            </a:endParaRPr>
          </a:p>
        </p:txBody>
      </p:sp>
      <p:pic>
        <p:nvPicPr>
          <p:cNvPr id="432" name="Google Shape;432;p31"/>
          <p:cNvPicPr preferRelativeResize="0"/>
          <p:nvPr/>
        </p:nvPicPr>
        <p:blipFill>
          <a:blip r:embed="rId6">
            <a:alphaModFix/>
          </a:blip>
          <a:stretch>
            <a:fillRect/>
          </a:stretch>
        </p:blipFill>
        <p:spPr>
          <a:xfrm>
            <a:off x="1091663" y="1058651"/>
            <a:ext cx="2936123" cy="2682637"/>
          </a:xfrm>
          <a:prstGeom prst="rect">
            <a:avLst/>
          </a:prstGeom>
          <a:noFill/>
          <a:ln>
            <a:noFill/>
          </a:ln>
        </p:spPr>
      </p:pic>
      <p:sp>
        <p:nvSpPr>
          <p:cNvPr id="433" name="Google Shape;433;p31"/>
          <p:cNvSpPr txBox="1"/>
          <p:nvPr/>
        </p:nvSpPr>
        <p:spPr>
          <a:xfrm>
            <a:off x="6029495" y="721250"/>
            <a:ext cx="1266000" cy="271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chemeClr val="lt2"/>
                </a:solidFill>
                <a:latin typeface="Georgia"/>
                <a:ea typeface="Georgia"/>
                <a:cs typeface="Georgia"/>
                <a:sym typeface="Georgia"/>
              </a:rPr>
              <a:t>LSTM</a:t>
            </a:r>
            <a:endParaRPr sz="1600">
              <a:solidFill>
                <a:schemeClr val="lt2"/>
              </a:solidFill>
              <a:latin typeface="Georgia"/>
              <a:ea typeface="Georgia"/>
              <a:cs typeface="Georgia"/>
              <a:sym typeface="Georgia"/>
            </a:endParaRPr>
          </a:p>
        </p:txBody>
      </p:sp>
      <p:sp>
        <p:nvSpPr>
          <p:cNvPr id="434" name="Google Shape;434;p31"/>
          <p:cNvSpPr/>
          <p:nvPr/>
        </p:nvSpPr>
        <p:spPr>
          <a:xfrm rot="-7932553">
            <a:off x="3723228" y="3644046"/>
            <a:ext cx="771166" cy="551545"/>
          </a:xfrm>
          <a:prstGeom prst="leftArrow">
            <a:avLst>
              <a:gd fmla="val 50000" name="adj1"/>
              <a:gd fmla="val 50000" name="adj2"/>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1"/>
          <p:cNvSpPr/>
          <p:nvPr/>
        </p:nvSpPr>
        <p:spPr>
          <a:xfrm flipH="1" rot="7932553">
            <a:off x="4649628" y="3644046"/>
            <a:ext cx="771166" cy="551545"/>
          </a:xfrm>
          <a:prstGeom prst="leftArrow">
            <a:avLst>
              <a:gd fmla="val 50000" name="adj1"/>
              <a:gd fmla="val 50000" name="adj2"/>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3831475" y="631163"/>
            <a:ext cx="4940700" cy="1265100"/>
          </a:xfrm>
          <a:prstGeom prst="rect">
            <a:avLst/>
          </a:prstGeom>
          <a:noFill/>
          <a:ln cap="flat" cmpd="sng" w="9525">
            <a:solidFill>
              <a:srgbClr val="63777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4572003" y="691923"/>
            <a:ext cx="237600" cy="237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 name="Google Shape;68;p14"/>
          <p:cNvSpPr txBox="1"/>
          <p:nvPr/>
        </p:nvSpPr>
        <p:spPr>
          <a:xfrm>
            <a:off x="4424700" y="602826"/>
            <a:ext cx="5322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lt1"/>
                </a:solidFill>
              </a:rPr>
              <a:t>2</a:t>
            </a:r>
            <a:endParaRPr b="1" sz="1200">
              <a:solidFill>
                <a:schemeClr val="lt1"/>
              </a:solidFill>
            </a:endParaRPr>
          </a:p>
        </p:txBody>
      </p:sp>
      <p:pic>
        <p:nvPicPr>
          <p:cNvPr id="69" name="Google Shape;69;p14"/>
          <p:cNvPicPr preferRelativeResize="0"/>
          <p:nvPr/>
        </p:nvPicPr>
        <p:blipFill>
          <a:blip r:embed="rId3">
            <a:alphaModFix/>
          </a:blip>
          <a:stretch>
            <a:fillRect/>
          </a:stretch>
        </p:blipFill>
        <p:spPr>
          <a:xfrm>
            <a:off x="45675" y="4713975"/>
            <a:ext cx="819150" cy="381000"/>
          </a:xfrm>
          <a:prstGeom prst="rect">
            <a:avLst/>
          </a:prstGeom>
          <a:noFill/>
          <a:ln>
            <a:noFill/>
          </a:ln>
        </p:spPr>
      </p:pic>
      <p:sp>
        <p:nvSpPr>
          <p:cNvPr id="70" name="Google Shape;70;p14"/>
          <p:cNvSpPr/>
          <p:nvPr/>
        </p:nvSpPr>
        <p:spPr>
          <a:xfrm>
            <a:off x="369300" y="631163"/>
            <a:ext cx="3218100" cy="1265100"/>
          </a:xfrm>
          <a:prstGeom prst="rect">
            <a:avLst/>
          </a:prstGeom>
          <a:noFill/>
          <a:ln cap="flat" cmpd="sng" w="9525">
            <a:solidFill>
              <a:srgbClr val="63777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 name="Google Shape;71;p1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72" name="Google Shape;72;p14"/>
          <p:cNvSpPr txBox="1"/>
          <p:nvPr/>
        </p:nvSpPr>
        <p:spPr>
          <a:xfrm>
            <a:off x="0" y="0"/>
            <a:ext cx="7041300" cy="48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CN" sz="1950">
                <a:solidFill>
                  <a:schemeClr val="accent2"/>
                </a:solidFill>
                <a:highlight>
                  <a:schemeClr val="lt1"/>
                </a:highlight>
                <a:latin typeface="Georgia"/>
                <a:ea typeface="Georgia"/>
                <a:cs typeface="Georgia"/>
                <a:sym typeface="Georgia"/>
              </a:rPr>
              <a:t>Data Preprocessing</a:t>
            </a:r>
            <a:endParaRPr/>
          </a:p>
        </p:txBody>
      </p:sp>
      <p:sp>
        <p:nvSpPr>
          <p:cNvPr id="73" name="Google Shape;73;p14"/>
          <p:cNvSpPr/>
          <p:nvPr/>
        </p:nvSpPr>
        <p:spPr>
          <a:xfrm>
            <a:off x="408274" y="1114488"/>
            <a:ext cx="946500" cy="359100"/>
          </a:xfrm>
          <a:prstGeom prst="roundRect">
            <a:avLst>
              <a:gd fmla="val 16667"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2"/>
                </a:solidFill>
              </a:rPr>
              <a:t>Expiry</a:t>
            </a:r>
            <a:endParaRPr sz="1500">
              <a:solidFill>
                <a:schemeClr val="lt2"/>
              </a:solidFill>
            </a:endParaRPr>
          </a:p>
        </p:txBody>
      </p:sp>
      <p:sp>
        <p:nvSpPr>
          <p:cNvPr id="74" name="Google Shape;74;p14"/>
          <p:cNvSpPr/>
          <p:nvPr/>
        </p:nvSpPr>
        <p:spPr>
          <a:xfrm>
            <a:off x="2102963" y="1155350"/>
            <a:ext cx="1450800" cy="680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dk2"/>
                </a:solidFill>
              </a:rPr>
              <a:t>Same set of terms in common</a:t>
            </a:r>
            <a:endParaRPr sz="1200">
              <a:solidFill>
                <a:schemeClr val="dk2"/>
              </a:solidFill>
            </a:endParaRPr>
          </a:p>
          <a:p>
            <a:pPr indent="0" lvl="0" marL="0" rtl="0" algn="ctr">
              <a:spcBef>
                <a:spcPts val="0"/>
              </a:spcBef>
              <a:spcAft>
                <a:spcPts val="0"/>
              </a:spcAft>
              <a:buNone/>
            </a:pPr>
            <a:r>
              <a:t/>
            </a:r>
            <a:endParaRPr sz="500">
              <a:solidFill>
                <a:schemeClr val="dk2"/>
              </a:solidFill>
            </a:endParaRPr>
          </a:p>
          <a:p>
            <a:pPr indent="0" lvl="0" marL="0" rtl="0" algn="ctr">
              <a:spcBef>
                <a:spcPts val="0"/>
              </a:spcBef>
              <a:spcAft>
                <a:spcPts val="0"/>
              </a:spcAft>
              <a:buNone/>
            </a:pPr>
            <a:r>
              <a:rPr lang="zh-CN" sz="800">
                <a:solidFill>
                  <a:schemeClr val="dk2"/>
                </a:solidFill>
              </a:rPr>
              <a:t>(10y, 15y…)</a:t>
            </a:r>
            <a:endParaRPr sz="800">
              <a:solidFill>
                <a:schemeClr val="dk2"/>
              </a:solidFill>
            </a:endParaRPr>
          </a:p>
        </p:txBody>
      </p:sp>
      <p:cxnSp>
        <p:nvCxnSpPr>
          <p:cNvPr id="75" name="Google Shape;75;p14"/>
          <p:cNvCxnSpPr/>
          <p:nvPr/>
        </p:nvCxnSpPr>
        <p:spPr>
          <a:xfrm>
            <a:off x="1354763" y="1300850"/>
            <a:ext cx="748200" cy="199200"/>
          </a:xfrm>
          <a:prstGeom prst="bentConnector3">
            <a:avLst>
              <a:gd fmla="val 50000" name="adj1"/>
            </a:avLst>
          </a:prstGeom>
          <a:noFill/>
          <a:ln cap="flat" cmpd="sng" w="19050">
            <a:solidFill>
              <a:srgbClr val="858585"/>
            </a:solidFill>
            <a:prstDash val="solid"/>
            <a:round/>
            <a:headEnd len="med" w="med" type="none"/>
            <a:tailEnd len="med" w="med" type="triangle"/>
          </a:ln>
        </p:spPr>
      </p:cxnSp>
      <p:cxnSp>
        <p:nvCxnSpPr>
          <p:cNvPr id="76" name="Google Shape;76;p14"/>
          <p:cNvCxnSpPr/>
          <p:nvPr/>
        </p:nvCxnSpPr>
        <p:spPr>
          <a:xfrm flipH="1" rot="10800000">
            <a:off x="1354763" y="1490750"/>
            <a:ext cx="748200" cy="199200"/>
          </a:xfrm>
          <a:prstGeom prst="bentConnector3">
            <a:avLst>
              <a:gd fmla="val 50004" name="adj1"/>
            </a:avLst>
          </a:prstGeom>
          <a:noFill/>
          <a:ln cap="flat" cmpd="sng" w="19050">
            <a:solidFill>
              <a:srgbClr val="858585"/>
            </a:solidFill>
            <a:prstDash val="solid"/>
            <a:round/>
            <a:headEnd len="med" w="med" type="none"/>
            <a:tailEnd len="med" w="med" type="triangle"/>
          </a:ln>
        </p:spPr>
      </p:cxnSp>
      <p:sp>
        <p:nvSpPr>
          <p:cNvPr id="77" name="Google Shape;77;p14"/>
          <p:cNvSpPr/>
          <p:nvPr/>
        </p:nvSpPr>
        <p:spPr>
          <a:xfrm>
            <a:off x="1135363" y="674513"/>
            <a:ext cx="237600" cy="237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8" name="Google Shape;78;p14"/>
          <p:cNvSpPr txBox="1"/>
          <p:nvPr/>
        </p:nvSpPr>
        <p:spPr>
          <a:xfrm>
            <a:off x="997663" y="639713"/>
            <a:ext cx="513000" cy="30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solidFill>
                  <a:schemeClr val="lt1"/>
                </a:solidFill>
              </a:rPr>
              <a:t>1</a:t>
            </a:r>
            <a:endParaRPr b="1" sz="1200">
              <a:solidFill>
                <a:schemeClr val="lt1"/>
              </a:solidFill>
            </a:endParaRPr>
          </a:p>
        </p:txBody>
      </p:sp>
      <p:sp>
        <p:nvSpPr>
          <p:cNvPr id="79" name="Google Shape;79;p14"/>
          <p:cNvSpPr txBox="1"/>
          <p:nvPr/>
        </p:nvSpPr>
        <p:spPr>
          <a:xfrm>
            <a:off x="1450321" y="674525"/>
            <a:ext cx="2073900" cy="2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Georgia"/>
                <a:ea typeface="Georgia"/>
                <a:cs typeface="Georgia"/>
                <a:sym typeface="Georgia"/>
              </a:rPr>
              <a:t>Classification</a:t>
            </a:r>
            <a:endParaRPr sz="1800">
              <a:solidFill>
                <a:schemeClr val="dk2"/>
              </a:solidFill>
              <a:latin typeface="Georgia"/>
              <a:ea typeface="Georgia"/>
              <a:cs typeface="Georgia"/>
              <a:sym typeface="Georgia"/>
            </a:endParaRPr>
          </a:p>
        </p:txBody>
      </p:sp>
      <p:sp>
        <p:nvSpPr>
          <p:cNvPr id="80" name="Google Shape;80;p14"/>
          <p:cNvSpPr txBox="1"/>
          <p:nvPr/>
        </p:nvSpPr>
        <p:spPr>
          <a:xfrm>
            <a:off x="4846484" y="651425"/>
            <a:ext cx="1802400" cy="3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800">
                <a:solidFill>
                  <a:schemeClr val="dk2"/>
                </a:solidFill>
                <a:latin typeface="Georgia"/>
                <a:ea typeface="Georgia"/>
                <a:cs typeface="Georgia"/>
                <a:sym typeface="Georgia"/>
              </a:rPr>
              <a:t>Assumption</a:t>
            </a:r>
            <a:endParaRPr sz="1800">
              <a:solidFill>
                <a:schemeClr val="dk2"/>
              </a:solidFill>
              <a:latin typeface="Georgia"/>
              <a:ea typeface="Georgia"/>
              <a:cs typeface="Georgia"/>
              <a:sym typeface="Georgia"/>
            </a:endParaRPr>
          </a:p>
        </p:txBody>
      </p:sp>
      <p:sp>
        <p:nvSpPr>
          <p:cNvPr id="81" name="Google Shape;81;p14"/>
          <p:cNvSpPr/>
          <p:nvPr/>
        </p:nvSpPr>
        <p:spPr>
          <a:xfrm>
            <a:off x="3919850" y="1289487"/>
            <a:ext cx="761100" cy="381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900">
                <a:solidFill>
                  <a:schemeClr val="dk2"/>
                </a:solidFill>
              </a:rPr>
              <a:t>Expiry Date</a:t>
            </a:r>
            <a:endParaRPr sz="900">
              <a:solidFill>
                <a:schemeClr val="dk2"/>
              </a:solidFill>
            </a:endParaRPr>
          </a:p>
        </p:txBody>
      </p:sp>
      <p:sp>
        <p:nvSpPr>
          <p:cNvPr id="82" name="Google Shape;82;p14"/>
          <p:cNvSpPr/>
          <p:nvPr/>
        </p:nvSpPr>
        <p:spPr>
          <a:xfrm>
            <a:off x="4846477" y="1289511"/>
            <a:ext cx="761100" cy="3810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900">
                <a:solidFill>
                  <a:schemeClr val="dk2"/>
                </a:solidFill>
              </a:rPr>
              <a:t>Start Date</a:t>
            </a:r>
            <a:endParaRPr sz="900">
              <a:solidFill>
                <a:schemeClr val="dk2"/>
              </a:solidFill>
            </a:endParaRPr>
          </a:p>
        </p:txBody>
      </p:sp>
      <p:sp>
        <p:nvSpPr>
          <p:cNvPr id="83" name="Google Shape;83;p14"/>
          <p:cNvSpPr/>
          <p:nvPr/>
        </p:nvSpPr>
        <p:spPr>
          <a:xfrm>
            <a:off x="4693958" y="1411621"/>
            <a:ext cx="139500" cy="136800"/>
          </a:xfrm>
          <a:prstGeom prst="mathMinus">
            <a:avLst>
              <a:gd fmla="val 23520" name="adj1"/>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84" name="Google Shape;84;p14"/>
          <p:cNvSpPr/>
          <p:nvPr/>
        </p:nvSpPr>
        <p:spPr>
          <a:xfrm>
            <a:off x="5620682" y="1433209"/>
            <a:ext cx="137400" cy="93600"/>
          </a:xfrm>
          <a:prstGeom prst="mathEqual">
            <a:avLst>
              <a:gd fmla="val 23520" name="adj1"/>
              <a:gd fmla="val 11760" name="adj2"/>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4"/>
          <p:cNvSpPr/>
          <p:nvPr/>
        </p:nvSpPr>
        <p:spPr>
          <a:xfrm>
            <a:off x="1887150" y="2539763"/>
            <a:ext cx="5064900" cy="8649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600">
                <a:solidFill>
                  <a:srgbClr val="F4F4F4"/>
                </a:solidFill>
              </a:rPr>
              <a:t>Select rows of swap rate and vols where the Expiry and the Tenor are having a same term</a:t>
            </a:r>
            <a:endParaRPr sz="1600">
              <a:solidFill>
                <a:srgbClr val="F4F4F4"/>
              </a:solidFill>
            </a:endParaRPr>
          </a:p>
        </p:txBody>
      </p:sp>
      <p:sp>
        <p:nvSpPr>
          <p:cNvPr id="86" name="Google Shape;86;p14"/>
          <p:cNvSpPr/>
          <p:nvPr/>
        </p:nvSpPr>
        <p:spPr>
          <a:xfrm>
            <a:off x="408274" y="1500038"/>
            <a:ext cx="946500" cy="359100"/>
          </a:xfrm>
          <a:prstGeom prst="roundRect">
            <a:avLst>
              <a:gd fmla="val 16667" name="adj"/>
            </a:avLst>
          </a:prstGeom>
          <a:solidFill>
            <a:srgbClr val="E63232">
              <a:alpha val="9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500">
                <a:solidFill>
                  <a:schemeClr val="lt2"/>
                </a:solidFill>
              </a:rPr>
              <a:t>Tenor</a:t>
            </a:r>
            <a:endParaRPr sz="1500">
              <a:solidFill>
                <a:schemeClr val="lt2"/>
              </a:solidFill>
            </a:endParaRPr>
          </a:p>
        </p:txBody>
      </p:sp>
      <p:sp>
        <p:nvSpPr>
          <p:cNvPr id="87" name="Google Shape;87;p14"/>
          <p:cNvSpPr/>
          <p:nvPr/>
        </p:nvSpPr>
        <p:spPr>
          <a:xfrm>
            <a:off x="859200" y="3939300"/>
            <a:ext cx="1936500" cy="615600"/>
          </a:xfrm>
          <a:prstGeom prst="chevron">
            <a:avLst>
              <a:gd fmla="val 31293" name="adj"/>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000">
                <a:solidFill>
                  <a:srgbClr val="515151"/>
                </a:solidFill>
              </a:rPr>
              <a:t> List the </a:t>
            </a:r>
            <a:r>
              <a:rPr lang="zh-CN" sz="1000">
                <a:solidFill>
                  <a:srgbClr val="E60101"/>
                </a:solidFill>
              </a:rPr>
              <a:t>Vol</a:t>
            </a:r>
            <a:r>
              <a:rPr lang="zh-CN" sz="1000">
                <a:solidFill>
                  <a:srgbClr val="515151"/>
                </a:solidFill>
              </a:rPr>
              <a:t>s for each row of data under different </a:t>
            </a:r>
            <a:r>
              <a:rPr lang="zh-CN" sz="1000">
                <a:solidFill>
                  <a:srgbClr val="E60101"/>
                </a:solidFill>
              </a:rPr>
              <a:t>strike</a:t>
            </a:r>
            <a:r>
              <a:rPr lang="zh-CN" sz="1000">
                <a:solidFill>
                  <a:srgbClr val="515151"/>
                </a:solidFill>
              </a:rPr>
              <a:t>s</a:t>
            </a:r>
            <a:endParaRPr sz="1800">
              <a:solidFill>
                <a:srgbClr val="515151"/>
              </a:solidFill>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88" name="Google Shape;88;p14"/>
          <p:cNvSpPr/>
          <p:nvPr/>
        </p:nvSpPr>
        <p:spPr>
          <a:xfrm>
            <a:off x="861900" y="3537863"/>
            <a:ext cx="19365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4"/>
          <p:cNvSpPr txBox="1"/>
          <p:nvPr/>
        </p:nvSpPr>
        <p:spPr>
          <a:xfrm>
            <a:off x="709050" y="3659737"/>
            <a:ext cx="22422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lt2"/>
                </a:solidFill>
              </a:rPr>
              <a:t>Volatility of Strike</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0" name="Google Shape;90;p14"/>
          <p:cNvSpPr/>
          <p:nvPr/>
        </p:nvSpPr>
        <p:spPr>
          <a:xfrm>
            <a:off x="3218388" y="3536938"/>
            <a:ext cx="24252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4"/>
          <p:cNvSpPr txBox="1"/>
          <p:nvPr/>
        </p:nvSpPr>
        <p:spPr>
          <a:xfrm>
            <a:off x="2951238" y="3690188"/>
            <a:ext cx="29367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endParaRPr>
          </a:p>
        </p:txBody>
      </p:sp>
      <p:sp>
        <p:nvSpPr>
          <p:cNvPr id="92" name="Google Shape;92;p14"/>
          <p:cNvSpPr txBox="1"/>
          <p:nvPr/>
        </p:nvSpPr>
        <p:spPr>
          <a:xfrm>
            <a:off x="3215838" y="3482588"/>
            <a:ext cx="2427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solidFill>
                  <a:schemeClr val="lt2"/>
                </a:solidFill>
              </a:rPr>
              <a:t>Selection of Dummy Trade</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3" name="Google Shape;93;p14"/>
          <p:cNvSpPr/>
          <p:nvPr/>
        </p:nvSpPr>
        <p:spPr>
          <a:xfrm>
            <a:off x="3206988" y="3943163"/>
            <a:ext cx="2425200" cy="615600"/>
          </a:xfrm>
          <a:prstGeom prst="chevron">
            <a:avLst>
              <a:gd fmla="val 312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Georgia"/>
              <a:ea typeface="Georgia"/>
              <a:cs typeface="Georgia"/>
              <a:sym typeface="Georgia"/>
            </a:endParaRPr>
          </a:p>
        </p:txBody>
      </p:sp>
      <p:sp>
        <p:nvSpPr>
          <p:cNvPr id="94" name="Google Shape;94;p14"/>
          <p:cNvSpPr/>
          <p:nvPr/>
        </p:nvSpPr>
        <p:spPr>
          <a:xfrm>
            <a:off x="3399220" y="3912988"/>
            <a:ext cx="22164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2"/>
                </a:solidFill>
              </a:rPr>
              <a:t>Select each </a:t>
            </a:r>
            <a:r>
              <a:rPr lang="zh-CN" sz="1000">
                <a:solidFill>
                  <a:srgbClr val="E60101"/>
                </a:solidFill>
              </a:rPr>
              <a:t>Dummy Trade </a:t>
            </a:r>
            <a:r>
              <a:rPr lang="zh-CN" sz="1000">
                <a:solidFill>
                  <a:schemeClr val="dk2"/>
                </a:solidFill>
              </a:rPr>
              <a:t>with Expiry and Tenor has a same term while considered of trade </a:t>
            </a:r>
            <a:r>
              <a:rPr lang="zh-CN" sz="1000">
                <a:solidFill>
                  <a:srgbClr val="E60101"/>
                </a:solidFill>
              </a:rPr>
              <a:t>Vega</a:t>
            </a:r>
            <a:r>
              <a:rPr lang="zh-CN" sz="1000">
                <a:solidFill>
                  <a:schemeClr val="dk2"/>
                </a:solidFill>
              </a:rPr>
              <a:t>s</a:t>
            </a:r>
            <a:endParaRPr sz="1000">
              <a:solidFill>
                <a:schemeClr val="dk2"/>
              </a:solidFill>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D0D0D"/>
              </a:solidFill>
              <a:latin typeface="Georgia"/>
              <a:ea typeface="Georgia"/>
              <a:cs typeface="Georgia"/>
              <a:sym typeface="Georgia"/>
            </a:endParaRPr>
          </a:p>
          <a:p>
            <a:pPr indent="0" lvl="0" marL="0" rtl="0" algn="l">
              <a:spcBef>
                <a:spcPts val="0"/>
              </a:spcBef>
              <a:spcAft>
                <a:spcPts val="0"/>
              </a:spcAft>
              <a:buNone/>
            </a:pPr>
            <a:r>
              <a:t/>
            </a:r>
            <a:endParaRPr sz="1200">
              <a:solidFill>
                <a:srgbClr val="011627"/>
              </a:solidFill>
              <a:latin typeface="Georgia"/>
              <a:ea typeface="Georgia"/>
              <a:cs typeface="Georgia"/>
              <a:sym typeface="Georgia"/>
            </a:endParaRPr>
          </a:p>
        </p:txBody>
      </p:sp>
      <p:sp>
        <p:nvSpPr>
          <p:cNvPr id="95" name="Google Shape;95;p14"/>
          <p:cNvSpPr/>
          <p:nvPr/>
        </p:nvSpPr>
        <p:spPr>
          <a:xfrm>
            <a:off x="6063600" y="3943175"/>
            <a:ext cx="2653500" cy="615600"/>
          </a:xfrm>
          <a:prstGeom prst="chevron">
            <a:avLst>
              <a:gd fmla="val 3129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Georgia"/>
              <a:ea typeface="Georgia"/>
              <a:cs typeface="Georgia"/>
              <a:sym typeface="Georgia"/>
            </a:endParaRPr>
          </a:p>
        </p:txBody>
      </p:sp>
      <p:sp>
        <p:nvSpPr>
          <p:cNvPr id="96" name="Google Shape;96;p14"/>
          <p:cNvSpPr txBox="1"/>
          <p:nvPr/>
        </p:nvSpPr>
        <p:spPr>
          <a:xfrm>
            <a:off x="6410850" y="4072350"/>
            <a:ext cx="19365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dk2"/>
                </a:solidFill>
              </a:rPr>
              <a:t>List </a:t>
            </a:r>
            <a:r>
              <a:rPr lang="zh-CN" sz="1000">
                <a:solidFill>
                  <a:srgbClr val="E60101"/>
                </a:solidFill>
              </a:rPr>
              <a:t>TV</a:t>
            </a:r>
            <a:r>
              <a:rPr lang="zh-CN" sz="1000">
                <a:solidFill>
                  <a:schemeClr val="dk2"/>
                </a:solidFill>
              </a:rPr>
              <a:t>s and </a:t>
            </a:r>
            <a:r>
              <a:rPr lang="zh-CN" sz="1000">
                <a:solidFill>
                  <a:srgbClr val="E60101"/>
                </a:solidFill>
              </a:rPr>
              <a:t>Vega</a:t>
            </a:r>
            <a:r>
              <a:rPr lang="zh-CN" sz="1000">
                <a:solidFill>
                  <a:schemeClr val="dk2"/>
                </a:solidFill>
              </a:rPr>
              <a:t>s based on different </a:t>
            </a:r>
            <a:r>
              <a:rPr lang="zh-CN" sz="1000">
                <a:solidFill>
                  <a:srgbClr val="E60101"/>
                </a:solidFill>
              </a:rPr>
              <a:t>Zero Rate Shock</a:t>
            </a:r>
            <a:r>
              <a:rPr lang="zh-CN" sz="1000">
                <a:solidFill>
                  <a:schemeClr val="dk2"/>
                </a:solidFill>
              </a:rPr>
              <a:t>s</a:t>
            </a:r>
            <a:endParaRPr sz="1000">
              <a:solidFill>
                <a:srgbClr val="999999"/>
              </a:solidFill>
            </a:endParaRPr>
          </a:p>
          <a:p>
            <a:pPr indent="0" lvl="0" marL="0" rtl="0" algn="l">
              <a:spcBef>
                <a:spcPts val="0"/>
              </a:spcBef>
              <a:spcAft>
                <a:spcPts val="0"/>
              </a:spcAft>
              <a:buNone/>
            </a:pPr>
            <a:r>
              <a:t/>
            </a:r>
            <a:endParaRPr sz="1000">
              <a:solidFill>
                <a:srgbClr val="515151"/>
              </a:solidFill>
              <a:latin typeface="Georgia"/>
              <a:ea typeface="Georgia"/>
              <a:cs typeface="Georgia"/>
              <a:sym typeface="Georgia"/>
            </a:endParaRPr>
          </a:p>
        </p:txBody>
      </p:sp>
      <p:sp>
        <p:nvSpPr>
          <p:cNvPr id="97" name="Google Shape;97;p14"/>
          <p:cNvSpPr/>
          <p:nvPr/>
        </p:nvSpPr>
        <p:spPr>
          <a:xfrm>
            <a:off x="6063600" y="3537875"/>
            <a:ext cx="2653500" cy="27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4"/>
          <p:cNvSpPr txBox="1"/>
          <p:nvPr/>
        </p:nvSpPr>
        <p:spPr>
          <a:xfrm>
            <a:off x="5910750" y="3691125"/>
            <a:ext cx="29367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200">
                <a:solidFill>
                  <a:schemeClr val="lt2"/>
                </a:solidFill>
              </a:rPr>
              <a:t>TVs and Vegas by Zero Rate Shocks</a:t>
            </a:r>
            <a:endParaRPr sz="1200">
              <a:solidFill>
                <a:schemeClr val="lt2"/>
              </a:solidFill>
            </a:endParaRPr>
          </a:p>
          <a:p>
            <a:pPr indent="0" lvl="0" marL="0" rtl="0" algn="l">
              <a:spcBef>
                <a:spcPts val="0"/>
              </a:spcBef>
              <a:spcAft>
                <a:spcPts val="0"/>
              </a:spcAft>
              <a:buNone/>
            </a:pPr>
            <a:r>
              <a:t/>
            </a:r>
            <a:endParaRPr sz="1800">
              <a:solidFill>
                <a:schemeClr val="dk2"/>
              </a:solidFill>
            </a:endParaRPr>
          </a:p>
        </p:txBody>
      </p:sp>
      <p:sp>
        <p:nvSpPr>
          <p:cNvPr id="99" name="Google Shape;99;p14"/>
          <p:cNvSpPr txBox="1"/>
          <p:nvPr/>
        </p:nvSpPr>
        <p:spPr>
          <a:xfrm>
            <a:off x="7036800" y="816888"/>
            <a:ext cx="1802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rgbClr val="011627"/>
                </a:solidFill>
              </a:rPr>
              <a:t>W</a:t>
            </a:r>
            <a:r>
              <a:rPr lang="zh-CN" sz="1000">
                <a:solidFill>
                  <a:srgbClr val="011627"/>
                </a:solidFill>
              </a:rPr>
              <a:t>e assume if a product has Start Date minus Date equals </a:t>
            </a:r>
            <a:r>
              <a:rPr lang="zh-CN" sz="1000">
                <a:solidFill>
                  <a:srgbClr val="E60101"/>
                </a:solidFill>
              </a:rPr>
              <a:t>approximately 10y</a:t>
            </a:r>
            <a:r>
              <a:rPr lang="zh-CN" sz="1000">
                <a:solidFill>
                  <a:srgbClr val="011627"/>
                </a:solidFill>
              </a:rPr>
              <a:t>, then it falls into the </a:t>
            </a:r>
            <a:endParaRPr sz="1000">
              <a:solidFill>
                <a:srgbClr val="011627"/>
              </a:solidFill>
            </a:endParaRPr>
          </a:p>
          <a:p>
            <a:pPr indent="0" lvl="0" marL="0" rtl="0" algn="l">
              <a:spcBef>
                <a:spcPts val="0"/>
              </a:spcBef>
              <a:spcAft>
                <a:spcPts val="0"/>
              </a:spcAft>
              <a:buClr>
                <a:schemeClr val="dk1"/>
              </a:buClr>
              <a:buSzPts val="1100"/>
              <a:buFont typeface="Arial"/>
              <a:buNone/>
            </a:pPr>
            <a:r>
              <a:rPr lang="zh-CN" sz="1000">
                <a:solidFill>
                  <a:srgbClr val="E60101"/>
                </a:solidFill>
              </a:rPr>
              <a:t>Expiry 10y Bucket</a:t>
            </a:r>
            <a:r>
              <a:rPr lang="zh-CN" sz="1000">
                <a:solidFill>
                  <a:srgbClr val="011627"/>
                </a:solidFill>
              </a:rPr>
              <a:t>.</a:t>
            </a:r>
            <a:endParaRPr sz="1000">
              <a:solidFill>
                <a:srgbClr val="011627"/>
              </a:solidFill>
            </a:endParaRPr>
          </a:p>
        </p:txBody>
      </p:sp>
      <p:cxnSp>
        <p:nvCxnSpPr>
          <p:cNvPr id="100" name="Google Shape;100;p14"/>
          <p:cNvCxnSpPr/>
          <p:nvPr/>
        </p:nvCxnSpPr>
        <p:spPr>
          <a:xfrm>
            <a:off x="6970825" y="637300"/>
            <a:ext cx="0" cy="1252800"/>
          </a:xfrm>
          <a:prstGeom prst="straightConnector1">
            <a:avLst/>
          </a:prstGeom>
          <a:noFill/>
          <a:ln cap="flat" cmpd="sng" w="9525">
            <a:solidFill>
              <a:schemeClr val="dk2"/>
            </a:solidFill>
            <a:prstDash val="lgDashDot"/>
            <a:round/>
            <a:headEnd len="med" w="med" type="none"/>
            <a:tailEnd len="med" w="med" type="none"/>
          </a:ln>
        </p:spPr>
      </p:cxnSp>
      <p:sp>
        <p:nvSpPr>
          <p:cNvPr id="101" name="Google Shape;101;p14"/>
          <p:cNvSpPr txBox="1"/>
          <p:nvPr/>
        </p:nvSpPr>
        <p:spPr>
          <a:xfrm>
            <a:off x="5686525" y="1292750"/>
            <a:ext cx="13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E60101"/>
                </a:solidFill>
              </a:rPr>
              <a:t>2 Business Days</a:t>
            </a:r>
            <a:endParaRPr sz="1200">
              <a:solidFill>
                <a:srgbClr val="E60101"/>
              </a:solidFill>
            </a:endParaRPr>
          </a:p>
        </p:txBody>
      </p:sp>
      <p:sp>
        <p:nvSpPr>
          <p:cNvPr id="102" name="Google Shape;102;p14"/>
          <p:cNvSpPr/>
          <p:nvPr/>
        </p:nvSpPr>
        <p:spPr>
          <a:xfrm>
            <a:off x="3609825" y="2066975"/>
            <a:ext cx="1619200" cy="429900"/>
          </a:xfrm>
          <a:prstGeom prst="flowChartMerg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3" name="Google Shape;103;p14"/>
          <p:cNvCxnSpPr/>
          <p:nvPr/>
        </p:nvCxnSpPr>
        <p:spPr>
          <a:xfrm>
            <a:off x="366350" y="2080850"/>
            <a:ext cx="3231300" cy="0"/>
          </a:xfrm>
          <a:prstGeom prst="straightConnector1">
            <a:avLst/>
          </a:prstGeom>
          <a:noFill/>
          <a:ln cap="flat" cmpd="sng" w="19050">
            <a:solidFill>
              <a:schemeClr val="dk2"/>
            </a:solidFill>
            <a:prstDash val="solid"/>
            <a:round/>
            <a:headEnd len="med" w="med" type="none"/>
            <a:tailEnd len="med" w="med" type="none"/>
          </a:ln>
        </p:spPr>
      </p:cxnSp>
      <p:cxnSp>
        <p:nvCxnSpPr>
          <p:cNvPr id="104" name="Google Shape;104;p14"/>
          <p:cNvCxnSpPr/>
          <p:nvPr/>
        </p:nvCxnSpPr>
        <p:spPr>
          <a:xfrm>
            <a:off x="5241200" y="2079400"/>
            <a:ext cx="32313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2"/>
          <p:cNvPicPr preferRelativeResize="0"/>
          <p:nvPr/>
        </p:nvPicPr>
        <p:blipFill>
          <a:blip r:embed="rId3">
            <a:alphaModFix/>
          </a:blip>
          <a:stretch>
            <a:fillRect/>
          </a:stretch>
        </p:blipFill>
        <p:spPr>
          <a:xfrm>
            <a:off x="118950" y="593125"/>
            <a:ext cx="4670700" cy="3051738"/>
          </a:xfrm>
          <a:prstGeom prst="rect">
            <a:avLst/>
          </a:prstGeom>
          <a:noFill/>
          <a:ln>
            <a:noFill/>
          </a:ln>
        </p:spPr>
      </p:pic>
      <p:sp>
        <p:nvSpPr>
          <p:cNvPr id="441" name="Google Shape;441;p32"/>
          <p:cNvSpPr/>
          <p:nvPr/>
        </p:nvSpPr>
        <p:spPr>
          <a:xfrm>
            <a:off x="4789650" y="742413"/>
            <a:ext cx="4144800" cy="11634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32"/>
          <p:cNvSpPr/>
          <p:nvPr/>
        </p:nvSpPr>
        <p:spPr>
          <a:xfrm>
            <a:off x="7505581" y="2070019"/>
            <a:ext cx="1397400" cy="1075800"/>
          </a:xfrm>
          <a:prstGeom prst="rect">
            <a:avLst/>
          </a:prstGeom>
          <a:solidFill>
            <a:srgbClr val="FF0000">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32"/>
          <p:cNvSpPr txBox="1"/>
          <p:nvPr/>
        </p:nvSpPr>
        <p:spPr>
          <a:xfrm>
            <a:off x="7505576" y="2056956"/>
            <a:ext cx="13974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Mean Absolute Error</a:t>
            </a:r>
            <a:endParaRPr sz="1000">
              <a:solidFill>
                <a:schemeClr val="lt1"/>
              </a:solidFill>
            </a:endParaRPr>
          </a:p>
        </p:txBody>
      </p:sp>
      <p:pic>
        <p:nvPicPr>
          <p:cNvPr id="444" name="Google Shape;444;p32"/>
          <p:cNvPicPr preferRelativeResize="0"/>
          <p:nvPr/>
        </p:nvPicPr>
        <p:blipFill>
          <a:blip r:embed="rId4">
            <a:alphaModFix/>
          </a:blip>
          <a:stretch>
            <a:fillRect/>
          </a:stretch>
        </p:blipFill>
        <p:spPr>
          <a:xfrm>
            <a:off x="45675" y="4713975"/>
            <a:ext cx="819150" cy="381000"/>
          </a:xfrm>
          <a:prstGeom prst="rect">
            <a:avLst/>
          </a:prstGeom>
          <a:noFill/>
          <a:ln>
            <a:noFill/>
          </a:ln>
        </p:spPr>
      </p:pic>
      <p:pic>
        <p:nvPicPr>
          <p:cNvPr id="445" name="Google Shape;445;p32"/>
          <p:cNvPicPr preferRelativeResize="0"/>
          <p:nvPr/>
        </p:nvPicPr>
        <p:blipFill>
          <a:blip r:embed="rId5">
            <a:alphaModFix/>
          </a:blip>
          <a:stretch>
            <a:fillRect/>
          </a:stretch>
        </p:blipFill>
        <p:spPr>
          <a:xfrm>
            <a:off x="0" y="433825"/>
            <a:ext cx="8839201" cy="63250"/>
          </a:xfrm>
          <a:prstGeom prst="rect">
            <a:avLst/>
          </a:prstGeom>
          <a:noFill/>
          <a:ln>
            <a:noFill/>
          </a:ln>
        </p:spPr>
      </p:pic>
      <p:sp>
        <p:nvSpPr>
          <p:cNvPr id="446" name="Google Shape;446;p32"/>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LSTM model - Regression</a:t>
            </a:r>
            <a:r>
              <a:rPr lang="zh-CN" sz="1950">
                <a:solidFill>
                  <a:schemeClr val="accent2"/>
                </a:solidFill>
                <a:highlight>
                  <a:schemeClr val="lt1"/>
                </a:highlight>
                <a:latin typeface="Georgia"/>
                <a:ea typeface="Georgia"/>
                <a:cs typeface="Georgia"/>
                <a:sym typeface="Georgia"/>
              </a:rPr>
              <a:t>; Product: Expiry 3y Tenor 3y</a:t>
            </a:r>
            <a:endParaRPr sz="1950">
              <a:solidFill>
                <a:schemeClr val="accent2"/>
              </a:solidFill>
              <a:highlight>
                <a:srgbClr val="FFFFFF"/>
              </a:highlight>
              <a:latin typeface="Georgia"/>
              <a:ea typeface="Georgia"/>
              <a:cs typeface="Georgia"/>
              <a:sym typeface="Georgia"/>
            </a:endParaRPr>
          </a:p>
        </p:txBody>
      </p:sp>
      <p:sp>
        <p:nvSpPr>
          <p:cNvPr id="447" name="Google Shape;447;p32"/>
          <p:cNvSpPr txBox="1"/>
          <p:nvPr/>
        </p:nvSpPr>
        <p:spPr>
          <a:xfrm>
            <a:off x="2052300" y="3740925"/>
            <a:ext cx="4734600" cy="96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LSTM</a:t>
            </a:r>
            <a:r>
              <a:rPr lang="zh-CN" sz="1800">
                <a:solidFill>
                  <a:schemeClr val="dk2"/>
                </a:solidFill>
              </a:rPr>
              <a:t> has smaller MAE and MSE, but it </a:t>
            </a:r>
            <a:r>
              <a:rPr lang="zh-CN" sz="1800">
                <a:solidFill>
                  <a:srgbClr val="E63232"/>
                </a:solidFill>
              </a:rPr>
              <a:t>doesn’t look like it captures the trend</a:t>
            </a:r>
            <a:r>
              <a:rPr lang="zh-CN" sz="1800">
                <a:solidFill>
                  <a:schemeClr val="dk2"/>
                </a:solidFill>
              </a:rPr>
              <a:t> movement of the actual Vega MA t+1 to t+5</a:t>
            </a:r>
            <a:endParaRPr sz="1800">
              <a:solidFill>
                <a:schemeClr val="dk2"/>
              </a:solidFill>
            </a:endParaRPr>
          </a:p>
        </p:txBody>
      </p:sp>
      <p:sp>
        <p:nvSpPr>
          <p:cNvPr id="448" name="Google Shape;448;p32"/>
          <p:cNvSpPr/>
          <p:nvPr/>
        </p:nvSpPr>
        <p:spPr>
          <a:xfrm>
            <a:off x="6030925" y="808110"/>
            <a:ext cx="1397400" cy="10758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32"/>
          <p:cNvSpPr txBox="1"/>
          <p:nvPr/>
        </p:nvSpPr>
        <p:spPr>
          <a:xfrm>
            <a:off x="6037356" y="795038"/>
            <a:ext cx="13908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F4F4F4"/>
                </a:solidFill>
              </a:rPr>
              <a:t>Mean Squared Error</a:t>
            </a:r>
            <a:endParaRPr sz="1000">
              <a:solidFill>
                <a:srgbClr val="F4F4F4"/>
              </a:solidFill>
            </a:endParaRPr>
          </a:p>
        </p:txBody>
      </p:sp>
      <p:sp>
        <p:nvSpPr>
          <p:cNvPr id="450" name="Google Shape;450;p32"/>
          <p:cNvSpPr/>
          <p:nvPr/>
        </p:nvSpPr>
        <p:spPr>
          <a:xfrm>
            <a:off x="6030925" y="1269589"/>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32"/>
          <p:cNvSpPr txBox="1"/>
          <p:nvPr/>
        </p:nvSpPr>
        <p:spPr>
          <a:xfrm>
            <a:off x="6037356" y="1281026"/>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rPr>
              <a:t>124.69</a:t>
            </a:r>
            <a:endParaRPr>
              <a:solidFill>
                <a:schemeClr val="dk2"/>
              </a:solidFill>
            </a:endParaRPr>
          </a:p>
        </p:txBody>
      </p:sp>
      <p:sp>
        <p:nvSpPr>
          <p:cNvPr id="452" name="Google Shape;452;p32"/>
          <p:cNvSpPr/>
          <p:nvPr/>
        </p:nvSpPr>
        <p:spPr>
          <a:xfrm>
            <a:off x="7499149" y="819555"/>
            <a:ext cx="1397400" cy="1075800"/>
          </a:xfrm>
          <a:prstGeom prst="rect">
            <a:avLst/>
          </a:prstGeom>
          <a:solidFill>
            <a:srgbClr val="E6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2"/>
          <p:cNvSpPr txBox="1"/>
          <p:nvPr/>
        </p:nvSpPr>
        <p:spPr>
          <a:xfrm>
            <a:off x="7499155" y="806488"/>
            <a:ext cx="13908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rgbClr val="F4F4F4"/>
                </a:solidFill>
              </a:rPr>
              <a:t>Mean Absolute Error</a:t>
            </a:r>
            <a:endParaRPr sz="1000">
              <a:solidFill>
                <a:srgbClr val="F4F4F4"/>
              </a:solidFill>
            </a:endParaRPr>
          </a:p>
        </p:txBody>
      </p:sp>
      <p:sp>
        <p:nvSpPr>
          <p:cNvPr id="454" name="Google Shape;454;p32"/>
          <p:cNvSpPr/>
          <p:nvPr/>
        </p:nvSpPr>
        <p:spPr>
          <a:xfrm>
            <a:off x="7499149" y="1281034"/>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2"/>
          <p:cNvSpPr txBox="1"/>
          <p:nvPr/>
        </p:nvSpPr>
        <p:spPr>
          <a:xfrm>
            <a:off x="7499155" y="1280984"/>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2"/>
                </a:solidFill>
              </a:rPr>
              <a:t>9.27</a:t>
            </a:r>
            <a:endParaRPr>
              <a:solidFill>
                <a:schemeClr val="dk2"/>
              </a:solidFill>
            </a:endParaRPr>
          </a:p>
        </p:txBody>
      </p:sp>
      <p:sp>
        <p:nvSpPr>
          <p:cNvPr id="456" name="Google Shape;456;p32"/>
          <p:cNvSpPr/>
          <p:nvPr/>
        </p:nvSpPr>
        <p:spPr>
          <a:xfrm>
            <a:off x="6037357" y="2058573"/>
            <a:ext cx="1397400" cy="1075800"/>
          </a:xfrm>
          <a:prstGeom prst="rect">
            <a:avLst/>
          </a:prstGeom>
          <a:solidFill>
            <a:srgbClr val="FF0000">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32"/>
          <p:cNvSpPr txBox="1"/>
          <p:nvPr/>
        </p:nvSpPr>
        <p:spPr>
          <a:xfrm>
            <a:off x="6037365" y="2045505"/>
            <a:ext cx="13908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000">
                <a:solidFill>
                  <a:schemeClr val="lt1"/>
                </a:solidFill>
              </a:rPr>
              <a:t>Mean Squared Error</a:t>
            </a:r>
            <a:endParaRPr sz="1000">
              <a:solidFill>
                <a:schemeClr val="lt1"/>
              </a:solidFill>
            </a:endParaRPr>
          </a:p>
        </p:txBody>
      </p:sp>
      <p:sp>
        <p:nvSpPr>
          <p:cNvPr id="458" name="Google Shape;458;p32"/>
          <p:cNvSpPr/>
          <p:nvPr/>
        </p:nvSpPr>
        <p:spPr>
          <a:xfrm>
            <a:off x="6037357" y="2520052"/>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32"/>
          <p:cNvSpPr txBox="1"/>
          <p:nvPr/>
        </p:nvSpPr>
        <p:spPr>
          <a:xfrm>
            <a:off x="6037365" y="2520044"/>
            <a:ext cx="13908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40.68</a:t>
            </a:r>
            <a:endParaRPr sz="1800">
              <a:solidFill>
                <a:srgbClr val="E63232"/>
              </a:solidFill>
            </a:endParaRPr>
          </a:p>
        </p:txBody>
      </p:sp>
      <p:sp>
        <p:nvSpPr>
          <p:cNvPr id="460" name="Google Shape;460;p32"/>
          <p:cNvSpPr/>
          <p:nvPr/>
        </p:nvSpPr>
        <p:spPr>
          <a:xfrm>
            <a:off x="7505581" y="2531498"/>
            <a:ext cx="1397400" cy="61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32"/>
          <p:cNvSpPr txBox="1"/>
          <p:nvPr/>
        </p:nvSpPr>
        <p:spPr>
          <a:xfrm>
            <a:off x="7505576" y="2520042"/>
            <a:ext cx="1397400" cy="61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1800">
                <a:solidFill>
                  <a:srgbClr val="E63232"/>
                </a:solidFill>
              </a:rPr>
              <a:t>5.79</a:t>
            </a:r>
            <a:endParaRPr sz="1800">
              <a:solidFill>
                <a:srgbClr val="E63232"/>
              </a:solidFill>
            </a:endParaRPr>
          </a:p>
        </p:txBody>
      </p:sp>
      <p:sp>
        <p:nvSpPr>
          <p:cNvPr id="462" name="Google Shape;462;p32"/>
          <p:cNvSpPr txBox="1"/>
          <p:nvPr/>
        </p:nvSpPr>
        <p:spPr>
          <a:xfrm>
            <a:off x="4881175" y="1182413"/>
            <a:ext cx="1004700" cy="35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2"/>
                </a:solidFill>
                <a:latin typeface="Georgia"/>
                <a:ea typeface="Georgia"/>
                <a:cs typeface="Georgia"/>
                <a:sym typeface="Georgia"/>
              </a:rPr>
              <a:t>XGBoost</a:t>
            </a:r>
            <a:endParaRPr>
              <a:solidFill>
                <a:schemeClr val="lt2"/>
              </a:solidFill>
              <a:latin typeface="Georgia"/>
              <a:ea typeface="Georgia"/>
              <a:cs typeface="Georgia"/>
              <a:sym typeface="Georgia"/>
            </a:endParaRPr>
          </a:p>
        </p:txBody>
      </p:sp>
      <p:sp>
        <p:nvSpPr>
          <p:cNvPr id="463" name="Google Shape;463;p32"/>
          <p:cNvSpPr txBox="1"/>
          <p:nvPr/>
        </p:nvSpPr>
        <p:spPr>
          <a:xfrm>
            <a:off x="4881175" y="2458688"/>
            <a:ext cx="1004700" cy="35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2"/>
                </a:solidFill>
                <a:latin typeface="Georgia"/>
                <a:ea typeface="Georgia"/>
                <a:cs typeface="Georgia"/>
                <a:sym typeface="Georgia"/>
              </a:rPr>
              <a:t>LSTM</a:t>
            </a:r>
            <a:endParaRPr>
              <a:solidFill>
                <a:schemeClr val="lt2"/>
              </a:solidFill>
              <a:latin typeface="Georgia"/>
              <a:ea typeface="Georgia"/>
              <a:cs typeface="Georgia"/>
              <a:sym typeface="Georgia"/>
            </a:endParaRPr>
          </a:p>
        </p:txBody>
      </p:sp>
      <p:sp>
        <p:nvSpPr>
          <p:cNvPr id="464" name="Google Shape;464;p32"/>
          <p:cNvSpPr/>
          <p:nvPr/>
        </p:nvSpPr>
        <p:spPr>
          <a:xfrm>
            <a:off x="4789650" y="2014763"/>
            <a:ext cx="4144800" cy="11634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33"/>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70" name="Google Shape;470;p33"/>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71" name="Google Shape;471;p33"/>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Conclusion</a:t>
            </a:r>
            <a:endParaRPr sz="1950">
              <a:solidFill>
                <a:schemeClr val="accent2"/>
              </a:solidFill>
              <a:highlight>
                <a:srgbClr val="FFFFFF"/>
              </a:highlight>
              <a:latin typeface="Georgia"/>
              <a:ea typeface="Georgia"/>
              <a:cs typeface="Georgia"/>
              <a:sym typeface="Georgia"/>
            </a:endParaRPr>
          </a:p>
        </p:txBody>
      </p:sp>
      <p:sp>
        <p:nvSpPr>
          <p:cNvPr id="472" name="Google Shape;472;p33"/>
          <p:cNvSpPr txBox="1"/>
          <p:nvPr/>
        </p:nvSpPr>
        <p:spPr>
          <a:xfrm>
            <a:off x="343200" y="822925"/>
            <a:ext cx="84576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rgbClr val="0D0D0D"/>
              </a:buClr>
              <a:buSzPts val="1600"/>
              <a:buChar char="●"/>
            </a:pPr>
            <a:r>
              <a:rPr lang="zh-CN" sz="1600">
                <a:solidFill>
                  <a:schemeClr val="dk1"/>
                </a:solidFill>
              </a:rPr>
              <a:t>Utilized XGBoost and LS</a:t>
            </a:r>
            <a:r>
              <a:rPr lang="zh-CN" sz="1600">
                <a:solidFill>
                  <a:srgbClr val="0D0D0D"/>
                </a:solidFill>
              </a:rPr>
              <a:t>TM to predict future Vega values.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Predictions were made both as a classification (risk buckets) and regression (numerical estimates).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Models trained on historical swap rate, implied normal volatility, and Vega data.</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XGBoost offered higher accuracy in classification.</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LSTM captured longer-term dependencies for regression.</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LSTM showed better performance in numerical predictions with lower MAE and MSE.</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Both XGBoost and LSTM fail to capture the trend moments in numerical predictions.</a:t>
            </a:r>
            <a:endParaRPr sz="1600">
              <a:solidFill>
                <a:srgbClr val="0D0D0D"/>
              </a:solidFill>
            </a:endParaRPr>
          </a:p>
          <a:p>
            <a:pPr indent="-330200" lvl="0" marL="457200" rtl="0" algn="l">
              <a:lnSpc>
                <a:spcPct val="150000"/>
              </a:lnSpc>
              <a:spcBef>
                <a:spcPts val="0"/>
              </a:spcBef>
              <a:spcAft>
                <a:spcPts val="0"/>
              </a:spcAft>
              <a:buClr>
                <a:srgbClr val="0D0D0D"/>
              </a:buClr>
              <a:buSzPts val="1600"/>
              <a:buChar char="●"/>
            </a:pPr>
            <a:r>
              <a:rPr lang="zh-CN" sz="1600">
                <a:solidFill>
                  <a:srgbClr val="0D0D0D"/>
                </a:solidFill>
              </a:rPr>
              <a:t>Feature and SHAP analysis show that market Swap Rates and market Implied Normal Volatility significantly impact predicted future Vega values.</a:t>
            </a:r>
            <a:endParaRPr sz="1600">
              <a:solidFill>
                <a:srgbClr val="0D0D0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34"/>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78" name="Google Shape;478;p34"/>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79" name="Google Shape;479;p34"/>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Limitations and Improvements</a:t>
            </a:r>
            <a:endParaRPr sz="1950">
              <a:solidFill>
                <a:schemeClr val="accent2"/>
              </a:solidFill>
              <a:highlight>
                <a:srgbClr val="FFFFFF"/>
              </a:highlight>
              <a:latin typeface="Georgia"/>
              <a:ea typeface="Georgia"/>
              <a:cs typeface="Georgia"/>
              <a:sym typeface="Georgia"/>
            </a:endParaRPr>
          </a:p>
        </p:txBody>
      </p:sp>
      <p:pic>
        <p:nvPicPr>
          <p:cNvPr id="480" name="Google Shape;480;p34"/>
          <p:cNvPicPr preferRelativeResize="0"/>
          <p:nvPr/>
        </p:nvPicPr>
        <p:blipFill>
          <a:blip r:embed="rId5">
            <a:alphaModFix/>
          </a:blip>
          <a:stretch>
            <a:fillRect/>
          </a:stretch>
        </p:blipFill>
        <p:spPr>
          <a:xfrm>
            <a:off x="328800" y="649475"/>
            <a:ext cx="8270689" cy="391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5"/>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486" name="Google Shape;486;p35"/>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487" name="Google Shape;487;p35"/>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950">
                <a:solidFill>
                  <a:schemeClr val="accent2"/>
                </a:solidFill>
                <a:highlight>
                  <a:srgbClr val="FFFFFF"/>
                </a:highlight>
                <a:latin typeface="Georgia"/>
                <a:ea typeface="Georgia"/>
                <a:cs typeface="Georgia"/>
                <a:sym typeface="Georgia"/>
              </a:rPr>
              <a:t>End</a:t>
            </a:r>
            <a:endParaRPr sz="1800">
              <a:solidFill>
                <a:schemeClr val="dk2"/>
              </a:solidFill>
            </a:endParaRPr>
          </a:p>
        </p:txBody>
      </p:sp>
      <p:sp>
        <p:nvSpPr>
          <p:cNvPr id="488" name="Google Shape;488;p35"/>
          <p:cNvSpPr txBox="1"/>
          <p:nvPr/>
        </p:nvSpPr>
        <p:spPr>
          <a:xfrm>
            <a:off x="3505500" y="2282700"/>
            <a:ext cx="21330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2600">
                <a:solidFill>
                  <a:schemeClr val="dk1"/>
                </a:solidFill>
              </a:rPr>
              <a:t>Thank you!</a:t>
            </a:r>
            <a:endParaRPr b="1" sz="2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10" name="Google Shape;110;p15"/>
          <p:cNvSpPr txBox="1"/>
          <p:nvPr/>
        </p:nvSpPr>
        <p:spPr>
          <a:xfrm>
            <a:off x="0" y="0"/>
            <a:ext cx="79104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Data Observation - Historical Risk Factor Data</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11" name="Google Shape;111;p15"/>
          <p:cNvPicPr preferRelativeResize="0"/>
          <p:nvPr/>
        </p:nvPicPr>
        <p:blipFill rotWithShape="1">
          <a:blip r:embed="rId4">
            <a:alphaModFix/>
          </a:blip>
          <a:srcRect b="0" l="0" r="0" t="2343"/>
          <a:stretch/>
        </p:blipFill>
        <p:spPr>
          <a:xfrm>
            <a:off x="143800" y="608500"/>
            <a:ext cx="4211701" cy="2950249"/>
          </a:xfrm>
          <a:prstGeom prst="rect">
            <a:avLst/>
          </a:prstGeom>
          <a:noFill/>
          <a:ln>
            <a:noFill/>
          </a:ln>
        </p:spPr>
      </p:pic>
      <p:pic>
        <p:nvPicPr>
          <p:cNvPr id="112" name="Google Shape;112;p15"/>
          <p:cNvPicPr preferRelativeResize="0"/>
          <p:nvPr/>
        </p:nvPicPr>
        <p:blipFill rotWithShape="1">
          <a:blip r:embed="rId5">
            <a:alphaModFix/>
          </a:blip>
          <a:srcRect b="0" l="0" r="0" t="3325"/>
          <a:stretch/>
        </p:blipFill>
        <p:spPr>
          <a:xfrm>
            <a:off x="4501200" y="608500"/>
            <a:ext cx="4275449" cy="2981924"/>
          </a:xfrm>
          <a:prstGeom prst="rect">
            <a:avLst/>
          </a:prstGeom>
          <a:noFill/>
          <a:ln>
            <a:noFill/>
          </a:ln>
        </p:spPr>
      </p:pic>
      <p:sp>
        <p:nvSpPr>
          <p:cNvPr id="113" name="Google Shape;113;p15"/>
          <p:cNvSpPr txBox="1"/>
          <p:nvPr/>
        </p:nvSpPr>
        <p:spPr>
          <a:xfrm>
            <a:off x="864825" y="4796350"/>
            <a:ext cx="30570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Note that when tenor is 18M, vega is always 0.</a:t>
            </a:r>
            <a:endParaRPr sz="1200">
              <a:solidFill>
                <a:schemeClr val="dk2"/>
              </a:solidFill>
              <a:latin typeface="Times New Roman"/>
              <a:ea typeface="Times New Roman"/>
              <a:cs typeface="Times New Roman"/>
              <a:sym typeface="Times New Roman"/>
            </a:endParaRPr>
          </a:p>
        </p:txBody>
      </p:sp>
      <p:sp>
        <p:nvSpPr>
          <p:cNvPr id="114" name="Google Shape;114;p15"/>
          <p:cNvSpPr txBox="1"/>
          <p:nvPr/>
        </p:nvSpPr>
        <p:spPr>
          <a:xfrm>
            <a:off x="502875" y="401400"/>
            <a:ext cx="39498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900">
                <a:solidFill>
                  <a:schemeClr val="dk2"/>
                </a:solidFill>
                <a:latin typeface="Georgia"/>
                <a:ea typeface="Georgia"/>
                <a:cs typeface="Georgia"/>
                <a:sym typeface="Georgia"/>
              </a:rPr>
              <a:t>dummyTrade1: Vega Values under different Expiry and Tenor Buckets</a:t>
            </a:r>
            <a:endParaRPr sz="1800">
              <a:solidFill>
                <a:schemeClr val="dk2"/>
              </a:solidFill>
            </a:endParaRPr>
          </a:p>
        </p:txBody>
      </p:sp>
      <p:sp>
        <p:nvSpPr>
          <p:cNvPr id="115" name="Google Shape;115;p15"/>
          <p:cNvSpPr txBox="1"/>
          <p:nvPr/>
        </p:nvSpPr>
        <p:spPr>
          <a:xfrm>
            <a:off x="4727250" y="381000"/>
            <a:ext cx="40494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dummyTrade3: Vega Values under different Expiry and Tenor Buckets</a:t>
            </a:r>
            <a:endParaRPr sz="1800">
              <a:solidFill>
                <a:schemeClr val="dk2"/>
              </a:solidFill>
            </a:endParaRPr>
          </a:p>
        </p:txBody>
      </p:sp>
      <p:sp>
        <p:nvSpPr>
          <p:cNvPr id="116" name="Google Shape;116;p15"/>
          <p:cNvSpPr txBox="1"/>
          <p:nvPr/>
        </p:nvSpPr>
        <p:spPr>
          <a:xfrm>
            <a:off x="112200" y="3622017"/>
            <a:ext cx="8919600" cy="298800"/>
          </a:xfrm>
          <a:prstGeom prst="rect">
            <a:avLst/>
          </a:prstGeom>
          <a:noFill/>
          <a:ln cap="flat" cmpd="sng" w="952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Verdana"/>
              <a:ea typeface="Verdana"/>
              <a:cs typeface="Verdana"/>
              <a:sym typeface="Verdana"/>
            </a:endParaRPr>
          </a:p>
          <a:p>
            <a:pPr indent="0" lvl="0" marL="0" rtl="0" algn="l">
              <a:spcBef>
                <a:spcPts val="0"/>
              </a:spcBef>
              <a:spcAft>
                <a:spcPts val="0"/>
              </a:spcAft>
              <a:buNone/>
            </a:pPr>
            <a:r>
              <a:t/>
            </a:r>
            <a:endParaRPr sz="1000">
              <a:solidFill>
                <a:schemeClr val="dk2"/>
              </a:solidFill>
              <a:latin typeface="Verdana"/>
              <a:ea typeface="Verdana"/>
              <a:cs typeface="Verdana"/>
              <a:sym typeface="Verdana"/>
            </a:endParaRPr>
          </a:p>
          <a:p>
            <a:pPr indent="0" lvl="0" marL="0" rtl="0" algn="l">
              <a:lnSpc>
                <a:spcPct val="120000"/>
              </a:lnSpc>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
        <p:nvSpPr>
          <p:cNvPr id="117" name="Google Shape;117;p15"/>
          <p:cNvSpPr txBox="1"/>
          <p:nvPr/>
        </p:nvSpPr>
        <p:spPr>
          <a:xfrm>
            <a:off x="112200" y="3901475"/>
            <a:ext cx="8919600" cy="978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 </a:t>
            </a:r>
            <a:r>
              <a:rPr lang="zh-CN" sz="1100">
                <a:solidFill>
                  <a:schemeClr val="dk2"/>
                </a:solidFill>
                <a:latin typeface="Times New Roman"/>
                <a:ea typeface="Times New Roman"/>
                <a:cs typeface="Times New Roman"/>
                <a:sym typeface="Times New Roman"/>
              </a:rPr>
              <a:t>09/2022-02/2023 and 04/2023-02/2024: Vega values experienced significant fluctuations, with an overall trend of decreasing and then rebounding.</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a:t>
            </a:r>
            <a:r>
              <a:rPr lang="zh-CN" sz="1100">
                <a:solidFill>
                  <a:schemeClr val="dk2"/>
                </a:solidFill>
                <a:latin typeface="Times New Roman"/>
                <a:ea typeface="Times New Roman"/>
                <a:cs typeface="Times New Roman"/>
                <a:sym typeface="Times New Roman"/>
              </a:rPr>
              <a:t> During the observation period, there is an </a:t>
            </a:r>
            <a:r>
              <a:rPr b="1" lang="zh-CN" sz="1100">
                <a:solidFill>
                  <a:srgbClr val="E60101"/>
                </a:solidFill>
                <a:latin typeface="Times New Roman"/>
                <a:ea typeface="Times New Roman"/>
                <a:cs typeface="Times New Roman"/>
                <a:sym typeface="Times New Roman"/>
              </a:rPr>
              <a:t>extremly high value on 21st Feb. 2023</a:t>
            </a:r>
            <a:r>
              <a:rPr lang="zh-CN" sz="1100">
                <a:solidFill>
                  <a:schemeClr val="dk2"/>
                </a:solidFill>
                <a:latin typeface="Times New Roman"/>
                <a:ea typeface="Times New Roman"/>
                <a:cs typeface="Times New Roman"/>
                <a:sym typeface="Times New Roman"/>
              </a:rPr>
              <a:t>, but we do not consider it an outlier that can be excluded; instead, we identify it as a </a:t>
            </a:r>
            <a:r>
              <a:rPr b="1" lang="zh-CN" sz="1100">
                <a:solidFill>
                  <a:srgbClr val="E60101"/>
                </a:solidFill>
                <a:latin typeface="Times New Roman"/>
                <a:ea typeface="Times New Roman"/>
                <a:cs typeface="Times New Roman"/>
                <a:sym typeface="Times New Roman"/>
              </a:rPr>
              <a:t>‘Black Swan event’</a:t>
            </a:r>
            <a:r>
              <a:rPr lang="zh-CN" sz="1100">
                <a:solidFill>
                  <a:schemeClr val="dk2"/>
                </a:solidFill>
                <a:latin typeface="Times New Roman"/>
                <a:ea typeface="Times New Roman"/>
                <a:cs typeface="Times New Roman"/>
                <a:sym typeface="Times New Roman"/>
              </a:rPr>
              <a:t> that should be included in our analysis.</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b="1" lang="zh-CN" sz="1100">
                <a:solidFill>
                  <a:schemeClr val="dk2"/>
                </a:solidFill>
                <a:latin typeface="Times New Roman"/>
                <a:ea typeface="Times New Roman"/>
                <a:cs typeface="Times New Roman"/>
                <a:sym typeface="Times New Roman"/>
              </a:rPr>
              <a:t>-</a:t>
            </a:r>
            <a:r>
              <a:rPr lang="zh-CN" sz="1100">
                <a:solidFill>
                  <a:schemeClr val="dk2"/>
                </a:solidFill>
                <a:latin typeface="Times New Roman"/>
                <a:ea typeface="Times New Roman"/>
                <a:cs typeface="Times New Roman"/>
                <a:sym typeface="Times New Roman"/>
              </a:rPr>
              <a:t> In March 2023, Vega values were </a:t>
            </a:r>
            <a:r>
              <a:rPr b="1" lang="zh-CN" sz="1100">
                <a:solidFill>
                  <a:srgbClr val="E60101"/>
                </a:solidFill>
                <a:latin typeface="Times New Roman"/>
                <a:ea typeface="Times New Roman"/>
                <a:cs typeface="Times New Roman"/>
                <a:sym typeface="Times New Roman"/>
              </a:rPr>
              <a:t>very closed to 0</a:t>
            </a:r>
            <a:r>
              <a:rPr lang="zh-CN" sz="1100">
                <a:solidFill>
                  <a:schemeClr val="dk2"/>
                </a:solidFill>
                <a:latin typeface="Times New Roman"/>
                <a:ea typeface="Times New Roman"/>
                <a:cs typeface="Times New Roman"/>
                <a:sym typeface="Times New Roman"/>
              </a:rPr>
              <a:t> – also an unusual pattern compared to data in other timing. We call it as </a:t>
            </a:r>
            <a:r>
              <a:rPr b="1" lang="zh-CN" sz="1100">
                <a:solidFill>
                  <a:srgbClr val="E60101"/>
                </a:solidFill>
                <a:latin typeface="Times New Roman"/>
                <a:ea typeface="Times New Roman"/>
                <a:cs typeface="Times New Roman"/>
                <a:sym typeface="Times New Roman"/>
              </a:rPr>
              <a:t>‘unusual tranquility’</a:t>
            </a:r>
            <a:r>
              <a:rPr lang="zh-CN" sz="1100">
                <a:solidFill>
                  <a:schemeClr val="dk2"/>
                </a:solidFill>
                <a:latin typeface="Times New Roman"/>
                <a:ea typeface="Times New Roman"/>
                <a:cs typeface="Times New Roman"/>
                <a:sym typeface="Times New Roman"/>
              </a:rPr>
              <a:t>.</a:t>
            </a:r>
            <a:endParaRPr sz="1800">
              <a:solidFill>
                <a:schemeClr val="dk2"/>
              </a:solidFill>
            </a:endParaRPr>
          </a:p>
        </p:txBody>
      </p:sp>
      <p:sp>
        <p:nvSpPr>
          <p:cNvPr id="118" name="Google Shape;118;p15"/>
          <p:cNvSpPr txBox="1"/>
          <p:nvPr/>
        </p:nvSpPr>
        <p:spPr>
          <a:xfrm>
            <a:off x="254850" y="3641363"/>
            <a:ext cx="8634300" cy="260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100">
                <a:solidFill>
                  <a:schemeClr val="lt1"/>
                </a:solidFill>
              </a:rPr>
              <a:t>Through the analysis of Vega values under different Expiry and Tenor Buckets for dummyTrade1 and 3, we found the following:</a:t>
            </a:r>
            <a:endParaRPr b="1" sz="1900">
              <a:solidFill>
                <a:schemeClr val="lt1"/>
              </a:solidFill>
            </a:endParaRPr>
          </a:p>
        </p:txBody>
      </p:sp>
      <p:pic>
        <p:nvPicPr>
          <p:cNvPr id="119" name="Google Shape;119;p15"/>
          <p:cNvPicPr preferRelativeResize="0"/>
          <p:nvPr/>
        </p:nvPicPr>
        <p:blipFill>
          <a:blip r:embed="rId6">
            <a:alphaModFix/>
          </a:blip>
          <a:stretch>
            <a:fillRect/>
          </a:stretch>
        </p:blipFill>
        <p:spPr>
          <a:xfrm>
            <a:off x="143800" y="4796350"/>
            <a:ext cx="819150" cy="381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6"/>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25" name="Google Shape;125;p16"/>
          <p:cNvSpPr txBox="1"/>
          <p:nvPr/>
        </p:nvSpPr>
        <p:spPr>
          <a:xfrm>
            <a:off x="0" y="0"/>
            <a:ext cx="84480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Developing a S</a:t>
            </a:r>
            <a:r>
              <a:rPr lang="zh-CN" sz="1950">
                <a:solidFill>
                  <a:schemeClr val="accent2"/>
                </a:solidFill>
                <a:highlight>
                  <a:srgbClr val="FFFFFF"/>
                </a:highlight>
                <a:latin typeface="Georgia"/>
                <a:ea typeface="Georgia"/>
                <a:cs typeface="Georgia"/>
                <a:sym typeface="Georgia"/>
              </a:rPr>
              <a:t>trategy</a:t>
            </a:r>
            <a:r>
              <a:rPr lang="zh-CN" sz="1950">
                <a:solidFill>
                  <a:schemeClr val="accent2"/>
                </a:solidFill>
                <a:highlight>
                  <a:srgbClr val="FFFFFF"/>
                </a:highlight>
                <a:latin typeface="Georgia"/>
                <a:ea typeface="Georgia"/>
                <a:cs typeface="Georgia"/>
                <a:sym typeface="Georgia"/>
              </a:rPr>
              <a:t> for Data Analysis Based on O</a:t>
            </a:r>
            <a:r>
              <a:rPr lang="zh-CN" sz="1950">
                <a:solidFill>
                  <a:schemeClr val="accent2"/>
                </a:solidFill>
                <a:highlight>
                  <a:srgbClr val="FFFFFF"/>
                </a:highlight>
                <a:latin typeface="Georgia"/>
                <a:ea typeface="Georgia"/>
                <a:cs typeface="Georgia"/>
                <a:sym typeface="Georgia"/>
              </a:rPr>
              <a:t>bserved Data Trend</a:t>
            </a:r>
            <a:endParaRPr sz="1800">
              <a:solidFill>
                <a:schemeClr val="dk2"/>
              </a:solidFill>
            </a:endParaRPr>
          </a:p>
        </p:txBody>
      </p:sp>
      <p:pic>
        <p:nvPicPr>
          <p:cNvPr id="126" name="Google Shape;126;p16"/>
          <p:cNvPicPr preferRelativeResize="0"/>
          <p:nvPr/>
        </p:nvPicPr>
        <p:blipFill>
          <a:blip r:embed="rId4">
            <a:alphaModFix/>
          </a:blip>
          <a:stretch>
            <a:fillRect/>
          </a:stretch>
        </p:blipFill>
        <p:spPr>
          <a:xfrm>
            <a:off x="143800" y="4796350"/>
            <a:ext cx="819150" cy="381000"/>
          </a:xfrm>
          <a:prstGeom prst="rect">
            <a:avLst/>
          </a:prstGeom>
          <a:noFill/>
          <a:ln>
            <a:noFill/>
          </a:ln>
        </p:spPr>
      </p:pic>
      <p:sp>
        <p:nvSpPr>
          <p:cNvPr id="127" name="Google Shape;127;p16"/>
          <p:cNvSpPr txBox="1"/>
          <p:nvPr/>
        </p:nvSpPr>
        <p:spPr>
          <a:xfrm>
            <a:off x="254850" y="549900"/>
            <a:ext cx="8519400" cy="1206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zh-CN" sz="1100">
                <a:solidFill>
                  <a:schemeClr val="dk2"/>
                </a:solidFill>
                <a:latin typeface="Times New Roman"/>
                <a:ea typeface="Times New Roman"/>
                <a:cs typeface="Times New Roman"/>
                <a:sym typeface="Times New Roman"/>
              </a:rPr>
              <a:t>The ‘Black Swan event’ on 21st Feb. 2023 and the ‘unusual tranquility’ in March 2023 motivates us to </a:t>
            </a:r>
            <a:r>
              <a:rPr lang="zh-CN" sz="1100">
                <a:solidFill>
                  <a:schemeClr val="dk2"/>
                </a:solidFill>
                <a:latin typeface="Times New Roman"/>
                <a:ea typeface="Times New Roman"/>
                <a:cs typeface="Times New Roman"/>
                <a:sym typeface="Times New Roman"/>
              </a:rPr>
              <a:t>develop a </a:t>
            </a:r>
            <a:r>
              <a:rPr b="1" lang="zh-CN" sz="1100">
                <a:solidFill>
                  <a:srgbClr val="E60101"/>
                </a:solidFill>
                <a:latin typeface="Times New Roman"/>
                <a:ea typeface="Times New Roman"/>
                <a:cs typeface="Times New Roman"/>
                <a:sym typeface="Times New Roman"/>
              </a:rPr>
              <a:t>2-way strategy</a:t>
            </a:r>
            <a:r>
              <a:rPr lang="zh-CN" sz="1100">
                <a:solidFill>
                  <a:schemeClr val="dk2"/>
                </a:solidFill>
                <a:latin typeface="Times New Roman"/>
                <a:ea typeface="Times New Roman"/>
                <a:cs typeface="Times New Roman"/>
                <a:sym typeface="Times New Roman"/>
              </a:rPr>
              <a:t> in making predictions for future Vega values.</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t/>
            </a:r>
            <a:endParaRPr sz="4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Clr>
                <a:schemeClr val="dk1"/>
              </a:buClr>
              <a:buSzPts val="1100"/>
              <a:buFont typeface="Arial"/>
              <a:buNone/>
            </a:pPr>
            <a:r>
              <a:rPr lang="zh-CN" sz="1100">
                <a:solidFill>
                  <a:schemeClr val="dk2"/>
                </a:solidFill>
                <a:latin typeface="Times New Roman"/>
                <a:ea typeface="Times New Roman"/>
                <a:cs typeface="Times New Roman"/>
                <a:sym typeface="Times New Roman"/>
              </a:rPr>
              <a:t>In essence, we want a comprehensive strategy that is able to </a:t>
            </a:r>
            <a:endParaRPr sz="1100">
              <a:solidFill>
                <a:schemeClr val="dk2"/>
              </a:solidFill>
              <a:latin typeface="Times New Roman"/>
              <a:ea typeface="Times New Roman"/>
              <a:cs typeface="Times New Roman"/>
              <a:sym typeface="Times New Roman"/>
            </a:endParaRPr>
          </a:p>
          <a:p>
            <a:pPr indent="-298450" lvl="0" marL="457200" rtl="0" algn="l">
              <a:lnSpc>
                <a:spcPct val="120000"/>
              </a:lnSpc>
              <a:spcBef>
                <a:spcPts val="0"/>
              </a:spcBef>
              <a:spcAft>
                <a:spcPts val="0"/>
              </a:spcAft>
              <a:buClr>
                <a:schemeClr val="dk2"/>
              </a:buClr>
              <a:buSzPts val="1100"/>
              <a:buFont typeface="Times New Roman"/>
              <a:buAutoNum type="arabicPeriod"/>
            </a:pPr>
            <a:r>
              <a:rPr b="1" lang="zh-CN" sz="1100">
                <a:solidFill>
                  <a:srgbClr val="E60101"/>
                </a:solidFill>
                <a:latin typeface="Times New Roman"/>
                <a:ea typeface="Times New Roman"/>
                <a:cs typeface="Times New Roman"/>
                <a:sym typeface="Times New Roman"/>
              </a:rPr>
              <a:t>Identify moments of unusual events</a:t>
            </a:r>
            <a:r>
              <a:rPr lang="zh-CN" sz="1100">
                <a:solidFill>
                  <a:schemeClr val="dk2"/>
                </a:solidFill>
                <a:latin typeface="Times New Roman"/>
                <a:ea typeface="Times New Roman"/>
                <a:cs typeface="Times New Roman"/>
                <a:sym typeface="Times New Roman"/>
              </a:rPr>
              <a:t>, such as ‘Black Swan event’ and ‘unusual tranquility’</a:t>
            </a:r>
            <a:endParaRPr sz="1100">
              <a:solidFill>
                <a:schemeClr val="dk2"/>
              </a:solidFill>
              <a:latin typeface="Times New Roman"/>
              <a:ea typeface="Times New Roman"/>
              <a:cs typeface="Times New Roman"/>
              <a:sym typeface="Times New Roman"/>
            </a:endParaRPr>
          </a:p>
          <a:p>
            <a:pPr indent="-298450" lvl="0" marL="457200" rtl="0" algn="l">
              <a:lnSpc>
                <a:spcPct val="120000"/>
              </a:lnSpc>
              <a:spcBef>
                <a:spcPts val="0"/>
              </a:spcBef>
              <a:spcAft>
                <a:spcPts val="0"/>
              </a:spcAft>
              <a:buClr>
                <a:schemeClr val="dk2"/>
              </a:buClr>
              <a:buSzPts val="1100"/>
              <a:buFont typeface="Times New Roman"/>
              <a:buAutoNum type="arabicPeriod"/>
            </a:pPr>
            <a:r>
              <a:rPr lang="zh-CN" sz="1100">
                <a:solidFill>
                  <a:schemeClr val="dk2"/>
                </a:solidFill>
                <a:latin typeface="Times New Roman"/>
                <a:ea typeface="Times New Roman"/>
                <a:cs typeface="Times New Roman"/>
                <a:sym typeface="Times New Roman"/>
              </a:rPr>
              <a:t>Where Vega is not unusually behaving, </a:t>
            </a:r>
            <a:r>
              <a:rPr b="1" lang="zh-CN" sz="1100">
                <a:solidFill>
                  <a:srgbClr val="E60101"/>
                </a:solidFill>
                <a:latin typeface="Times New Roman"/>
                <a:ea typeface="Times New Roman"/>
                <a:cs typeface="Times New Roman"/>
                <a:sym typeface="Times New Roman"/>
              </a:rPr>
              <a:t>give a precise estimate</a:t>
            </a:r>
            <a:r>
              <a:rPr lang="zh-CN" sz="1100">
                <a:solidFill>
                  <a:schemeClr val="dk2"/>
                </a:solidFill>
                <a:latin typeface="Times New Roman"/>
                <a:ea typeface="Times New Roman"/>
                <a:cs typeface="Times New Roman"/>
                <a:sym typeface="Times New Roman"/>
              </a:rPr>
              <a:t> on future Vega value</a:t>
            </a:r>
            <a:endParaRPr sz="1100">
              <a:solidFill>
                <a:schemeClr val="dk2"/>
              </a:solidFill>
              <a:latin typeface="Times New Roman"/>
              <a:ea typeface="Times New Roman"/>
              <a:cs typeface="Times New Roman"/>
              <a:sym typeface="Times New Roman"/>
            </a:endParaRPr>
          </a:p>
        </p:txBody>
      </p:sp>
      <p:sp>
        <p:nvSpPr>
          <p:cNvPr id="128" name="Google Shape;128;p16"/>
          <p:cNvSpPr txBox="1"/>
          <p:nvPr/>
        </p:nvSpPr>
        <p:spPr>
          <a:xfrm>
            <a:off x="611700" y="1855713"/>
            <a:ext cx="8162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zh-CN">
                <a:solidFill>
                  <a:schemeClr val="lt1"/>
                </a:solidFill>
              </a:rPr>
              <a:t>Classification: </a:t>
            </a:r>
            <a:r>
              <a:rPr b="1" lang="zh-CN">
                <a:solidFill>
                  <a:schemeClr val="lt1"/>
                </a:solidFill>
              </a:rPr>
              <a:t>Categorising Vega into 3 risk buckets and predicting the risk bucket of Vega</a:t>
            </a:r>
            <a:endParaRPr b="1" sz="800">
              <a:solidFill>
                <a:schemeClr val="lt1"/>
              </a:solidFill>
              <a:latin typeface="Times New Roman"/>
              <a:ea typeface="Times New Roman"/>
              <a:cs typeface="Times New Roman"/>
              <a:sym typeface="Times New Roman"/>
            </a:endParaRPr>
          </a:p>
        </p:txBody>
      </p:sp>
      <p:sp>
        <p:nvSpPr>
          <p:cNvPr id="129" name="Google Shape;129;p16"/>
          <p:cNvSpPr txBox="1"/>
          <p:nvPr/>
        </p:nvSpPr>
        <p:spPr>
          <a:xfrm>
            <a:off x="254838" y="1855713"/>
            <a:ext cx="263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solidFill>
                  <a:schemeClr val="lt1"/>
                </a:solidFill>
              </a:rPr>
              <a:t>1</a:t>
            </a:r>
            <a:endParaRPr b="1" sz="1300">
              <a:solidFill>
                <a:schemeClr val="lt1"/>
              </a:solidFill>
            </a:endParaRPr>
          </a:p>
        </p:txBody>
      </p:sp>
      <p:sp>
        <p:nvSpPr>
          <p:cNvPr id="130" name="Google Shape;130;p16"/>
          <p:cNvSpPr txBox="1"/>
          <p:nvPr/>
        </p:nvSpPr>
        <p:spPr>
          <a:xfrm>
            <a:off x="254850" y="2246550"/>
            <a:ext cx="8519400" cy="6627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Pros:</a:t>
            </a:r>
            <a:r>
              <a:rPr lang="zh-CN" sz="1100">
                <a:solidFill>
                  <a:schemeClr val="dk2"/>
                </a:solidFill>
                <a:latin typeface="Times New Roman"/>
                <a:ea typeface="Times New Roman"/>
                <a:cs typeface="Times New Roman"/>
                <a:sym typeface="Times New Roman"/>
              </a:rPr>
              <a:t> 	- Offers the important information of whether the predicted future Vega will be ‘extreme high risk’</a:t>
            </a:r>
            <a:endParaRPr sz="1100">
              <a:solidFill>
                <a:schemeClr val="dk2"/>
              </a:solidFill>
              <a:latin typeface="Times New Roman"/>
              <a:ea typeface="Times New Roman"/>
              <a:cs typeface="Times New Roman"/>
              <a:sym typeface="Times New Roman"/>
            </a:endParaRPr>
          </a:p>
          <a:p>
            <a:pPr indent="457200" lvl="0" marL="0" rtl="0" algn="l">
              <a:lnSpc>
                <a:spcPct val="120000"/>
              </a:lnSpc>
              <a:spcBef>
                <a:spcPts val="0"/>
              </a:spcBef>
              <a:spcAft>
                <a:spcPts val="0"/>
              </a:spcAft>
              <a:buNone/>
            </a:pPr>
            <a:r>
              <a:rPr lang="zh-CN" sz="1100">
                <a:solidFill>
                  <a:schemeClr val="dk2"/>
                </a:solidFill>
                <a:latin typeface="Times New Roman"/>
                <a:ea typeface="Times New Roman"/>
                <a:cs typeface="Times New Roman"/>
                <a:sym typeface="Times New Roman"/>
              </a:rPr>
              <a:t>- T</a:t>
            </a:r>
            <a:r>
              <a:rPr lang="zh-CN" sz="1100">
                <a:solidFill>
                  <a:schemeClr val="dk2"/>
                </a:solidFill>
                <a:latin typeface="Times New Roman"/>
                <a:ea typeface="Times New Roman"/>
                <a:cs typeface="Times New Roman"/>
                <a:sym typeface="Times New Roman"/>
              </a:rPr>
              <a:t>his information can help us decide which trading strategy to adopt</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Cons:</a:t>
            </a:r>
            <a:r>
              <a:rPr lang="zh-CN" sz="1100">
                <a:solidFill>
                  <a:schemeClr val="dk2"/>
                </a:solidFill>
                <a:latin typeface="Times New Roman"/>
                <a:ea typeface="Times New Roman"/>
                <a:cs typeface="Times New Roman"/>
                <a:sym typeface="Times New Roman"/>
              </a:rPr>
              <a:t> 	- When future Vega is well-behaved (stable, no shock), then it doesn’t offer a precise prediction</a:t>
            </a:r>
            <a:endParaRPr sz="1100">
              <a:solidFill>
                <a:schemeClr val="dk2"/>
              </a:solidFill>
              <a:latin typeface="Times New Roman"/>
              <a:ea typeface="Times New Roman"/>
              <a:cs typeface="Times New Roman"/>
              <a:sym typeface="Times New Roman"/>
            </a:endParaRPr>
          </a:p>
        </p:txBody>
      </p:sp>
      <p:sp>
        <p:nvSpPr>
          <p:cNvPr id="131" name="Google Shape;131;p16"/>
          <p:cNvSpPr txBox="1"/>
          <p:nvPr/>
        </p:nvSpPr>
        <p:spPr>
          <a:xfrm>
            <a:off x="611700" y="3008463"/>
            <a:ext cx="8162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zh-CN">
                <a:solidFill>
                  <a:schemeClr val="lt1"/>
                </a:solidFill>
              </a:rPr>
              <a:t>Regression: Computing a precise numerical estimate of future Vega</a:t>
            </a:r>
            <a:endParaRPr b="1" sz="800">
              <a:solidFill>
                <a:schemeClr val="lt1"/>
              </a:solidFill>
              <a:latin typeface="Times New Roman"/>
              <a:ea typeface="Times New Roman"/>
              <a:cs typeface="Times New Roman"/>
              <a:sym typeface="Times New Roman"/>
            </a:endParaRPr>
          </a:p>
        </p:txBody>
      </p:sp>
      <p:sp>
        <p:nvSpPr>
          <p:cNvPr id="132" name="Google Shape;132;p16"/>
          <p:cNvSpPr txBox="1"/>
          <p:nvPr/>
        </p:nvSpPr>
        <p:spPr>
          <a:xfrm>
            <a:off x="254838" y="3008463"/>
            <a:ext cx="263700" cy="291600"/>
          </a:xfrm>
          <a:prstGeom prst="rect">
            <a:avLst/>
          </a:prstGeom>
          <a:solidFill>
            <a:srgbClr val="E6010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300">
                <a:solidFill>
                  <a:schemeClr val="lt1"/>
                </a:solidFill>
              </a:rPr>
              <a:t>2</a:t>
            </a:r>
            <a:endParaRPr b="1" sz="1300">
              <a:solidFill>
                <a:schemeClr val="lt1"/>
              </a:solidFill>
            </a:endParaRPr>
          </a:p>
        </p:txBody>
      </p:sp>
      <p:sp>
        <p:nvSpPr>
          <p:cNvPr id="133" name="Google Shape;133;p16"/>
          <p:cNvSpPr txBox="1"/>
          <p:nvPr/>
        </p:nvSpPr>
        <p:spPr>
          <a:xfrm>
            <a:off x="254850" y="3399300"/>
            <a:ext cx="8519400" cy="662700"/>
          </a:xfrm>
          <a:prstGeom prst="rect">
            <a:avLst/>
          </a:prstGeom>
          <a:solidFill>
            <a:srgbClr val="FF0000">
              <a:alpha val="18500"/>
            </a:srgbClr>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Pros:</a:t>
            </a:r>
            <a:r>
              <a:rPr lang="zh-CN" sz="1100">
                <a:solidFill>
                  <a:schemeClr val="dk2"/>
                </a:solidFill>
                <a:latin typeface="Times New Roman"/>
                <a:ea typeface="Times New Roman"/>
                <a:cs typeface="Times New Roman"/>
                <a:sym typeface="Times New Roman"/>
              </a:rPr>
              <a:t> 	- </a:t>
            </a:r>
            <a:r>
              <a:rPr lang="zh-CN" sz="1100">
                <a:solidFill>
                  <a:schemeClr val="dk2"/>
                </a:solidFill>
                <a:latin typeface="Times New Roman"/>
                <a:ea typeface="Times New Roman"/>
                <a:cs typeface="Times New Roman"/>
                <a:sym typeface="Times New Roman"/>
              </a:rPr>
              <a:t>It offers a precise numerical estimate on future Vega value for developing trade strategies</a:t>
            </a:r>
            <a:endParaRPr sz="1100">
              <a:solidFill>
                <a:schemeClr val="dk2"/>
              </a:solidFill>
              <a:latin typeface="Times New Roman"/>
              <a:ea typeface="Times New Roman"/>
              <a:cs typeface="Times New Roman"/>
              <a:sym typeface="Times New Roman"/>
            </a:endParaRPr>
          </a:p>
          <a:p>
            <a:pPr indent="457200" lvl="0" marL="0" rtl="0" algn="l">
              <a:lnSpc>
                <a:spcPct val="120000"/>
              </a:lnSpc>
              <a:spcBef>
                <a:spcPts val="0"/>
              </a:spcBef>
              <a:spcAft>
                <a:spcPts val="0"/>
              </a:spcAft>
              <a:buNone/>
            </a:pPr>
            <a:r>
              <a:rPr lang="zh-CN" sz="1100">
                <a:solidFill>
                  <a:schemeClr val="dk2"/>
                </a:solidFill>
                <a:latin typeface="Times New Roman"/>
                <a:ea typeface="Times New Roman"/>
                <a:cs typeface="Times New Roman"/>
                <a:sym typeface="Times New Roman"/>
              </a:rPr>
              <a:t>- When Vega is stable, its predicted future value will also be stable</a:t>
            </a:r>
            <a:endParaRPr sz="1100">
              <a:solidFill>
                <a:schemeClr val="dk2"/>
              </a:solidFill>
              <a:latin typeface="Times New Roman"/>
              <a:ea typeface="Times New Roman"/>
              <a:cs typeface="Times New Roman"/>
              <a:sym typeface="Times New Roman"/>
            </a:endParaRPr>
          </a:p>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Cons:</a:t>
            </a:r>
            <a:r>
              <a:rPr lang="zh-CN" sz="1100">
                <a:solidFill>
                  <a:schemeClr val="dk2"/>
                </a:solidFill>
                <a:latin typeface="Times New Roman"/>
                <a:ea typeface="Times New Roman"/>
                <a:cs typeface="Times New Roman"/>
                <a:sym typeface="Times New Roman"/>
              </a:rPr>
              <a:t> 	- </a:t>
            </a:r>
            <a:r>
              <a:rPr lang="zh-CN" sz="1100">
                <a:solidFill>
                  <a:schemeClr val="dk2"/>
                </a:solidFill>
                <a:latin typeface="Times New Roman"/>
                <a:ea typeface="Times New Roman"/>
                <a:cs typeface="Times New Roman"/>
                <a:sym typeface="Times New Roman"/>
              </a:rPr>
              <a:t>When there is market shock, e.g., market crashes and Vega value becomes very large, then its prediction wouldn’t be precise and accurate</a:t>
            </a:r>
            <a:endParaRPr sz="1100">
              <a:solidFill>
                <a:schemeClr val="dk2"/>
              </a:solidFill>
              <a:latin typeface="Times New Roman"/>
              <a:ea typeface="Times New Roman"/>
              <a:cs typeface="Times New Roman"/>
              <a:sym typeface="Times New Roman"/>
            </a:endParaRPr>
          </a:p>
        </p:txBody>
      </p:sp>
      <p:sp>
        <p:nvSpPr>
          <p:cNvPr id="134" name="Google Shape;134;p16"/>
          <p:cNvSpPr txBox="1"/>
          <p:nvPr/>
        </p:nvSpPr>
        <p:spPr>
          <a:xfrm>
            <a:off x="254850" y="4161225"/>
            <a:ext cx="8519400" cy="59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None/>
            </a:pPr>
            <a:r>
              <a:rPr b="1" lang="zh-CN" sz="1100">
                <a:solidFill>
                  <a:schemeClr val="dk2"/>
                </a:solidFill>
                <a:latin typeface="Times New Roman"/>
                <a:ea typeface="Times New Roman"/>
                <a:cs typeface="Times New Roman"/>
                <a:sym typeface="Times New Roman"/>
              </a:rPr>
              <a:t>In actual practice,</a:t>
            </a:r>
            <a:r>
              <a:rPr lang="zh-CN" sz="1100">
                <a:solidFill>
                  <a:schemeClr val="dk2"/>
                </a:solidFill>
                <a:latin typeface="Times New Roman"/>
                <a:ea typeface="Times New Roman"/>
                <a:cs typeface="Times New Roman"/>
                <a:sym typeface="Times New Roman"/>
              </a:rPr>
              <a:t> the trading algorithm will start from deciding whether the Vega risk is ‘extreme high risk’, ‘high risk’ or ‘low risk’ to decide which trading strategy to adopt; once decided on the strategy, it will then input the precise numerical estimates on future Vega value as parameter to the model. So the algorithm starts from Method 1 then Method 2.</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17"/>
          <p:cNvPicPr preferRelativeResize="0"/>
          <p:nvPr/>
        </p:nvPicPr>
        <p:blipFill>
          <a:blip r:embed="rId3">
            <a:alphaModFix/>
          </a:blip>
          <a:stretch>
            <a:fillRect/>
          </a:stretch>
        </p:blipFill>
        <p:spPr>
          <a:xfrm>
            <a:off x="45675" y="4762500"/>
            <a:ext cx="819150" cy="381000"/>
          </a:xfrm>
          <a:prstGeom prst="rect">
            <a:avLst/>
          </a:prstGeom>
          <a:noFill/>
          <a:ln>
            <a:noFill/>
          </a:ln>
        </p:spPr>
      </p:pic>
      <p:pic>
        <p:nvPicPr>
          <p:cNvPr id="140" name="Google Shape;140;p17"/>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141" name="Google Shape;141;p17"/>
          <p:cNvSpPr txBox="1"/>
          <p:nvPr/>
        </p:nvSpPr>
        <p:spPr>
          <a:xfrm>
            <a:off x="0" y="0"/>
            <a:ext cx="55812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CN" sz="1950">
                <a:solidFill>
                  <a:schemeClr val="accent2"/>
                </a:solidFill>
                <a:highlight>
                  <a:srgbClr val="FFFFFF"/>
                </a:highlight>
                <a:latin typeface="Georgia"/>
                <a:ea typeface="Georgia"/>
                <a:cs typeface="Georgia"/>
                <a:sym typeface="Georgia"/>
              </a:rPr>
              <a:t>Data Observation - Market Environment</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42" name="Google Shape;142;p17"/>
          <p:cNvPicPr preferRelativeResize="0"/>
          <p:nvPr/>
        </p:nvPicPr>
        <p:blipFill rotWithShape="1">
          <a:blip r:embed="rId5">
            <a:alphaModFix/>
          </a:blip>
          <a:srcRect b="0" l="0" r="0" t="3241"/>
          <a:stretch/>
        </p:blipFill>
        <p:spPr>
          <a:xfrm>
            <a:off x="202000" y="830462"/>
            <a:ext cx="4000025" cy="2716762"/>
          </a:xfrm>
          <a:prstGeom prst="rect">
            <a:avLst/>
          </a:prstGeom>
          <a:noFill/>
          <a:ln>
            <a:noFill/>
          </a:ln>
        </p:spPr>
      </p:pic>
      <p:pic>
        <p:nvPicPr>
          <p:cNvPr id="143" name="Google Shape;143;p17"/>
          <p:cNvPicPr preferRelativeResize="0"/>
          <p:nvPr/>
        </p:nvPicPr>
        <p:blipFill rotWithShape="1">
          <a:blip r:embed="rId6">
            <a:alphaModFix/>
          </a:blip>
          <a:srcRect b="0" l="0" r="0" t="3072"/>
          <a:stretch/>
        </p:blipFill>
        <p:spPr>
          <a:xfrm>
            <a:off x="4523475" y="832850"/>
            <a:ext cx="4361376" cy="2716776"/>
          </a:xfrm>
          <a:prstGeom prst="rect">
            <a:avLst/>
          </a:prstGeom>
          <a:noFill/>
          <a:ln>
            <a:noFill/>
          </a:ln>
        </p:spPr>
      </p:pic>
      <p:pic>
        <p:nvPicPr>
          <p:cNvPr id="144" name="Google Shape;144;p17"/>
          <p:cNvPicPr preferRelativeResize="0"/>
          <p:nvPr/>
        </p:nvPicPr>
        <p:blipFill>
          <a:blip r:embed="rId7">
            <a:alphaModFix/>
          </a:blip>
          <a:stretch>
            <a:fillRect/>
          </a:stretch>
        </p:blipFill>
        <p:spPr>
          <a:xfrm>
            <a:off x="202000" y="3549625"/>
            <a:ext cx="4000025" cy="482875"/>
          </a:xfrm>
          <a:prstGeom prst="rect">
            <a:avLst/>
          </a:prstGeom>
          <a:noFill/>
          <a:ln>
            <a:noFill/>
          </a:ln>
        </p:spPr>
      </p:pic>
      <p:pic>
        <p:nvPicPr>
          <p:cNvPr id="145" name="Google Shape;145;p17"/>
          <p:cNvPicPr preferRelativeResize="0"/>
          <p:nvPr/>
        </p:nvPicPr>
        <p:blipFill>
          <a:blip r:embed="rId7">
            <a:alphaModFix/>
          </a:blip>
          <a:stretch>
            <a:fillRect/>
          </a:stretch>
        </p:blipFill>
        <p:spPr>
          <a:xfrm>
            <a:off x="4523475" y="3549625"/>
            <a:ext cx="4361375" cy="482875"/>
          </a:xfrm>
          <a:prstGeom prst="rect">
            <a:avLst/>
          </a:prstGeom>
          <a:noFill/>
          <a:ln>
            <a:noFill/>
          </a:ln>
        </p:spPr>
      </p:pic>
      <p:sp>
        <p:nvSpPr>
          <p:cNvPr id="146" name="Google Shape;146;p17"/>
          <p:cNvSpPr txBox="1"/>
          <p:nvPr/>
        </p:nvSpPr>
        <p:spPr>
          <a:xfrm>
            <a:off x="1447000" y="3481675"/>
            <a:ext cx="19992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chemeClr val="dk2"/>
                </a:solidFill>
                <a:latin typeface="Times New Roman"/>
                <a:ea typeface="Times New Roman"/>
                <a:cs typeface="Times New Roman"/>
                <a:sym typeface="Times New Roman"/>
              </a:rPr>
              <a:t>Market Swap Rate</a:t>
            </a:r>
            <a:r>
              <a:rPr b="1" lang="zh-CN" sz="1100">
                <a:solidFill>
                  <a:schemeClr val="dk2"/>
                </a:solidFill>
              </a:rPr>
              <a:t> </a:t>
            </a:r>
            <a:endParaRPr b="1" sz="1100">
              <a:solidFill>
                <a:schemeClr val="dk2"/>
              </a:solidFill>
            </a:endParaRPr>
          </a:p>
        </p:txBody>
      </p:sp>
      <p:sp>
        <p:nvSpPr>
          <p:cNvPr id="147" name="Google Shape;147;p17"/>
          <p:cNvSpPr txBox="1"/>
          <p:nvPr/>
        </p:nvSpPr>
        <p:spPr>
          <a:xfrm>
            <a:off x="5290050" y="3481675"/>
            <a:ext cx="32124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solidFill>
                  <a:schemeClr val="dk2"/>
                </a:solidFill>
                <a:latin typeface="Times New Roman"/>
                <a:ea typeface="Times New Roman"/>
                <a:cs typeface="Times New Roman"/>
                <a:sym typeface="Times New Roman"/>
              </a:rPr>
              <a:t>Market Implied Normal Volatility</a:t>
            </a:r>
            <a:endParaRPr b="1" sz="1800">
              <a:solidFill>
                <a:schemeClr val="dk2"/>
              </a:solidFill>
            </a:endParaRPr>
          </a:p>
        </p:txBody>
      </p:sp>
      <p:sp>
        <p:nvSpPr>
          <p:cNvPr id="148" name="Google Shape;148;p17"/>
          <p:cNvSpPr txBox="1"/>
          <p:nvPr/>
        </p:nvSpPr>
        <p:spPr>
          <a:xfrm>
            <a:off x="202000" y="3913125"/>
            <a:ext cx="4179900" cy="981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Inter"/>
              <a:buChar char="●"/>
            </a:pPr>
            <a:r>
              <a:rPr b="1" lang="zh-CN" sz="1100">
                <a:solidFill>
                  <a:schemeClr val="dk2"/>
                </a:solidFill>
                <a:latin typeface="Inter"/>
                <a:ea typeface="Inter"/>
                <a:cs typeface="Inter"/>
                <a:sym typeface="Inter"/>
              </a:rPr>
              <a:t>Overall Trend</a:t>
            </a:r>
            <a:r>
              <a:rPr lang="zh-CN" sz="1100">
                <a:solidFill>
                  <a:schemeClr val="dk2"/>
                </a:solidFill>
                <a:latin typeface="Inter"/>
                <a:ea typeface="Inter"/>
                <a:cs typeface="Inter"/>
                <a:sym typeface="Inter"/>
              </a:rPr>
              <a:t>: The market swap rate shows a significant upward trend over the entire period.</a:t>
            </a:r>
            <a:endParaRPr sz="1100">
              <a:solidFill>
                <a:schemeClr val="dk2"/>
              </a:solidFill>
              <a:latin typeface="Inter"/>
              <a:ea typeface="Inter"/>
              <a:cs typeface="Inter"/>
              <a:sym typeface="Inter"/>
            </a:endParaRPr>
          </a:p>
          <a:p>
            <a:pPr indent="-298450" lvl="0" marL="457200" rtl="0" algn="l">
              <a:spcBef>
                <a:spcPts val="0"/>
              </a:spcBef>
              <a:spcAft>
                <a:spcPts val="0"/>
              </a:spcAft>
              <a:buClr>
                <a:schemeClr val="dk2"/>
              </a:buClr>
              <a:buSzPts val="1100"/>
              <a:buFont typeface="Inter"/>
              <a:buChar char="●"/>
            </a:pPr>
            <a:r>
              <a:rPr b="1" lang="zh-CN" sz="1100">
                <a:solidFill>
                  <a:schemeClr val="dk2"/>
                </a:solidFill>
                <a:latin typeface="Inter"/>
                <a:ea typeface="Inter"/>
                <a:cs typeface="Inter"/>
                <a:sym typeface="Inter"/>
              </a:rPr>
              <a:t>Volatility</a:t>
            </a:r>
            <a:r>
              <a:rPr lang="zh-CN" sz="1100">
                <a:solidFill>
                  <a:schemeClr val="dk2"/>
                </a:solidFill>
                <a:latin typeface="Inter"/>
                <a:ea typeface="Inter"/>
                <a:cs typeface="Inter"/>
                <a:sym typeface="Inter"/>
              </a:rPr>
              <a:t>: The swap rate exhibits varying degrees of volatility. From Jan. 2022 to Jan. 2024, volatility is high, indicating strong market instability.</a:t>
            </a:r>
            <a:endParaRPr sz="1100">
              <a:solidFill>
                <a:schemeClr val="dk2"/>
              </a:solidFill>
              <a:latin typeface="Inter"/>
              <a:ea typeface="Inter"/>
              <a:cs typeface="Inter"/>
              <a:sym typeface="Inter"/>
            </a:endParaRPr>
          </a:p>
        </p:txBody>
      </p:sp>
      <p:sp>
        <p:nvSpPr>
          <p:cNvPr id="149" name="Google Shape;149;p17"/>
          <p:cNvSpPr txBox="1"/>
          <p:nvPr/>
        </p:nvSpPr>
        <p:spPr>
          <a:xfrm>
            <a:off x="4572000" y="3913125"/>
            <a:ext cx="4541700" cy="1077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Georgia"/>
              <a:buChar char="●"/>
            </a:pPr>
            <a:r>
              <a:rPr b="1" lang="zh-CN" sz="1100">
                <a:solidFill>
                  <a:schemeClr val="dk2"/>
                </a:solidFill>
                <a:latin typeface="Inter"/>
                <a:ea typeface="Inter"/>
                <a:cs typeface="Inter"/>
                <a:sym typeface="Inter"/>
              </a:rPr>
              <a:t>Stability Periods</a:t>
            </a:r>
            <a:r>
              <a:rPr lang="zh-CN"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2021/01/13 to 2021/03/28: Stable period</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2022/03/28 to 2023/04/04: Slight upward stability</a:t>
            </a:r>
            <a:endParaRPr sz="1100">
              <a:solidFill>
                <a:schemeClr val="dk2"/>
              </a:solidFill>
              <a:latin typeface="Inter"/>
              <a:ea typeface="Inter"/>
              <a:cs typeface="Inter"/>
              <a:sym typeface="Inter"/>
            </a:endParaRPr>
          </a:p>
          <a:p>
            <a:pPr indent="-298450" lvl="0" marL="457200" rtl="0" algn="l">
              <a:spcBef>
                <a:spcPts val="0"/>
              </a:spcBef>
              <a:spcAft>
                <a:spcPts val="0"/>
              </a:spcAft>
              <a:buClr>
                <a:schemeClr val="dk2"/>
              </a:buClr>
              <a:buSzPts val="1100"/>
              <a:buFont typeface="Georgia"/>
              <a:buChar char="●"/>
            </a:pPr>
            <a:r>
              <a:rPr b="1" lang="zh-CN" sz="1100">
                <a:solidFill>
                  <a:schemeClr val="dk2"/>
                </a:solidFill>
                <a:latin typeface="Inter"/>
                <a:ea typeface="Inter"/>
                <a:cs typeface="Inter"/>
                <a:sym typeface="Inter"/>
              </a:rPr>
              <a:t>Volatility Periods</a:t>
            </a:r>
            <a:r>
              <a:rPr lang="zh-CN" sz="1100">
                <a:solidFill>
                  <a:schemeClr val="dk2"/>
                </a:solidFill>
                <a:latin typeface="Inter"/>
                <a:ea typeface="Inter"/>
                <a:cs typeface="Inter"/>
                <a:sym typeface="Inter"/>
              </a:rPr>
              <a:t>:</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zh-CN" sz="1100">
                <a:solidFill>
                  <a:schemeClr val="dk2"/>
                </a:solidFill>
                <a:latin typeface="Inter"/>
                <a:ea typeface="Inter"/>
                <a:cs typeface="Inter"/>
                <a:sym typeface="Inter"/>
              </a:rPr>
              <a:t>After 2023/04/04: Significant increase and continued volatility</a:t>
            </a:r>
            <a:endParaRPr sz="1100">
              <a:solidFill>
                <a:schemeClr val="dk2"/>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100">
              <a:solidFill>
                <a:schemeClr val="dk2"/>
              </a:solidFill>
              <a:latin typeface="Inter"/>
              <a:ea typeface="Inter"/>
              <a:cs typeface="Inter"/>
              <a:sym typeface="Inter"/>
            </a:endParaRPr>
          </a:p>
        </p:txBody>
      </p:sp>
      <p:sp>
        <p:nvSpPr>
          <p:cNvPr id="150" name="Google Shape;150;p17"/>
          <p:cNvSpPr txBox="1"/>
          <p:nvPr/>
        </p:nvSpPr>
        <p:spPr>
          <a:xfrm>
            <a:off x="661750" y="527863"/>
            <a:ext cx="33963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Market Swap Rate under different Expiry and Tenor Buckets</a:t>
            </a:r>
            <a:endParaRPr sz="900">
              <a:solidFill>
                <a:schemeClr val="dk2"/>
              </a:solidFill>
              <a:latin typeface="Georgia"/>
              <a:ea typeface="Georgia"/>
              <a:cs typeface="Georgia"/>
              <a:sym typeface="Georgia"/>
            </a:endParaRPr>
          </a:p>
        </p:txBody>
      </p:sp>
      <p:sp>
        <p:nvSpPr>
          <p:cNvPr id="151" name="Google Shape;151;p17"/>
          <p:cNvSpPr txBox="1"/>
          <p:nvPr/>
        </p:nvSpPr>
        <p:spPr>
          <a:xfrm>
            <a:off x="5183400" y="448075"/>
            <a:ext cx="33963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900">
                <a:solidFill>
                  <a:schemeClr val="dk2"/>
                </a:solidFill>
                <a:latin typeface="Georgia"/>
                <a:ea typeface="Georgia"/>
                <a:cs typeface="Georgia"/>
                <a:sym typeface="Georgia"/>
              </a:rPr>
              <a:t>Market lmplied Normal Volatility with strike 1.00 * swap rate, under diferent Expiry and Tenor Buckets</a:t>
            </a:r>
            <a:endParaRPr sz="900">
              <a:solidFill>
                <a:schemeClr val="dk2"/>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8"/>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57" name="Google Shape;157;p18"/>
          <p:cNvSpPr txBox="1"/>
          <p:nvPr/>
        </p:nvSpPr>
        <p:spPr>
          <a:xfrm>
            <a:off x="0" y="0"/>
            <a:ext cx="90846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Correlation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58" name="Google Shape;158;p18"/>
          <p:cNvPicPr preferRelativeResize="0"/>
          <p:nvPr/>
        </p:nvPicPr>
        <p:blipFill>
          <a:blip r:embed="rId4">
            <a:alphaModFix/>
          </a:blip>
          <a:stretch>
            <a:fillRect/>
          </a:stretch>
        </p:blipFill>
        <p:spPr>
          <a:xfrm>
            <a:off x="152400" y="4713975"/>
            <a:ext cx="819150" cy="381000"/>
          </a:xfrm>
          <a:prstGeom prst="rect">
            <a:avLst/>
          </a:prstGeom>
          <a:noFill/>
          <a:ln>
            <a:noFill/>
          </a:ln>
        </p:spPr>
      </p:pic>
      <p:pic>
        <p:nvPicPr>
          <p:cNvPr id="159" name="Google Shape;159;p18"/>
          <p:cNvPicPr preferRelativeResize="0"/>
          <p:nvPr/>
        </p:nvPicPr>
        <p:blipFill>
          <a:blip r:embed="rId5">
            <a:alphaModFix/>
          </a:blip>
          <a:stretch>
            <a:fillRect/>
          </a:stretch>
        </p:blipFill>
        <p:spPr>
          <a:xfrm>
            <a:off x="109151" y="936425"/>
            <a:ext cx="8839200" cy="3816361"/>
          </a:xfrm>
          <a:prstGeom prst="rect">
            <a:avLst/>
          </a:prstGeom>
          <a:noFill/>
          <a:ln>
            <a:noFill/>
          </a:ln>
        </p:spPr>
      </p:pic>
      <p:sp>
        <p:nvSpPr>
          <p:cNvPr id="160" name="Google Shape;160;p18"/>
          <p:cNvSpPr txBox="1"/>
          <p:nvPr/>
        </p:nvSpPr>
        <p:spPr>
          <a:xfrm>
            <a:off x="0" y="433813"/>
            <a:ext cx="89148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600">
                <a:solidFill>
                  <a:schemeClr val="dk2"/>
                </a:solidFill>
                <a:latin typeface="Times New Roman"/>
                <a:ea typeface="Times New Roman"/>
                <a:cs typeface="Times New Roman"/>
                <a:sym typeface="Times New Roman"/>
              </a:rPr>
              <a:t>Note that we have considered correlations from the following seven dimensions. To simplify, we will demonstrate using only one of them.</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9"/>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66" name="Google Shape;166;p19"/>
          <p:cNvSpPr txBox="1"/>
          <p:nvPr/>
        </p:nvSpPr>
        <p:spPr>
          <a:xfrm>
            <a:off x="0" y="0"/>
            <a:ext cx="92304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Correlati</a:t>
            </a:r>
            <a:r>
              <a:rPr lang="zh-CN" sz="1950">
                <a:solidFill>
                  <a:schemeClr val="accent2"/>
                </a:solidFill>
                <a:highlight>
                  <a:srgbClr val="FFFFFF"/>
                </a:highlight>
                <a:latin typeface="Georgia"/>
                <a:ea typeface="Georgia"/>
                <a:cs typeface="Georgia"/>
                <a:sym typeface="Georgia"/>
              </a:rPr>
              <a:t>on - Observe Correlation of Vega under Different Zero Rate Shock Values</a:t>
            </a:r>
            <a:endParaRPr sz="1750">
              <a:solidFill>
                <a:schemeClr val="accent2"/>
              </a:solidFill>
              <a:highlight>
                <a:srgbClr val="FFFFFF"/>
              </a:highlight>
            </a:endParaRPr>
          </a:p>
          <a:p>
            <a:pPr indent="0" lvl="0" marL="0" rtl="0" algn="l">
              <a:spcBef>
                <a:spcPts val="1200"/>
              </a:spcBef>
              <a:spcAft>
                <a:spcPts val="0"/>
              </a:spcAft>
              <a:buNone/>
            </a:pPr>
            <a:r>
              <a:rPr lang="zh-CN">
                <a:solidFill>
                  <a:schemeClr val="lt1"/>
                </a:solidFill>
              </a:rPr>
              <a:t> Choosing the Number of Risk Buckets</a:t>
            </a:r>
            <a:endParaRPr sz="1600">
              <a:solidFill>
                <a:schemeClr val="lt1"/>
              </a:solidFill>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67" name="Google Shape;167;p19"/>
          <p:cNvPicPr preferRelativeResize="0"/>
          <p:nvPr/>
        </p:nvPicPr>
        <p:blipFill>
          <a:blip r:embed="rId4">
            <a:alphaModFix/>
          </a:blip>
          <a:stretch>
            <a:fillRect/>
          </a:stretch>
        </p:blipFill>
        <p:spPr>
          <a:xfrm>
            <a:off x="275725" y="589075"/>
            <a:ext cx="4868875" cy="4294725"/>
          </a:xfrm>
          <a:prstGeom prst="rect">
            <a:avLst/>
          </a:prstGeom>
          <a:noFill/>
          <a:ln>
            <a:noFill/>
          </a:ln>
        </p:spPr>
      </p:pic>
      <p:pic>
        <p:nvPicPr>
          <p:cNvPr id="168" name="Google Shape;168;p19"/>
          <p:cNvPicPr preferRelativeResize="0"/>
          <p:nvPr/>
        </p:nvPicPr>
        <p:blipFill>
          <a:blip r:embed="rId5">
            <a:alphaModFix/>
          </a:blip>
          <a:stretch>
            <a:fillRect/>
          </a:stretch>
        </p:blipFill>
        <p:spPr>
          <a:xfrm>
            <a:off x="110725" y="4701400"/>
            <a:ext cx="819150" cy="381000"/>
          </a:xfrm>
          <a:prstGeom prst="rect">
            <a:avLst/>
          </a:prstGeom>
          <a:noFill/>
          <a:ln>
            <a:noFill/>
          </a:ln>
        </p:spPr>
      </p:pic>
      <p:sp>
        <p:nvSpPr>
          <p:cNvPr id="169" name="Google Shape;169;p19"/>
          <p:cNvSpPr/>
          <p:nvPr/>
        </p:nvSpPr>
        <p:spPr>
          <a:xfrm>
            <a:off x="5259950" y="751350"/>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Observation </a:t>
            </a:r>
            <a:endParaRPr b="1" sz="1500">
              <a:solidFill>
                <a:schemeClr val="lt1"/>
              </a:solidFill>
              <a:latin typeface="Georgia"/>
              <a:ea typeface="Georgia"/>
              <a:cs typeface="Georgia"/>
              <a:sym typeface="Georgia"/>
            </a:endParaRPr>
          </a:p>
        </p:txBody>
      </p:sp>
      <p:sp>
        <p:nvSpPr>
          <p:cNvPr id="170" name="Google Shape;170;p19"/>
          <p:cNvSpPr txBox="1"/>
          <p:nvPr/>
        </p:nvSpPr>
        <p:spPr>
          <a:xfrm>
            <a:off x="5259950" y="1132350"/>
            <a:ext cx="3472500" cy="92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Overall trend: Most of the correlations between Vega shocks are high, especially in the range of -100 to 25, indicating that within this range of shocks, </a:t>
            </a:r>
            <a:r>
              <a:rPr lang="zh-CN" sz="1200">
                <a:solidFill>
                  <a:schemeClr val="dk2"/>
                </a:solidFill>
                <a:latin typeface="Times New Roman"/>
                <a:ea typeface="Times New Roman"/>
                <a:cs typeface="Times New Roman"/>
                <a:sym typeface="Times New Roman"/>
              </a:rPr>
              <a:t>the </a:t>
            </a:r>
            <a:r>
              <a:rPr lang="zh-CN" sz="1200">
                <a:solidFill>
                  <a:schemeClr val="dk2"/>
                </a:solidFill>
                <a:latin typeface="Times New Roman"/>
                <a:ea typeface="Times New Roman"/>
                <a:cs typeface="Times New Roman"/>
                <a:sym typeface="Times New Roman"/>
              </a:rPr>
              <a:t>changes in Vega values tend to be consistent.</a:t>
            </a:r>
            <a:endParaRPr sz="1200">
              <a:solidFill>
                <a:schemeClr val="dk2"/>
              </a:solidFill>
              <a:latin typeface="Times New Roman"/>
              <a:ea typeface="Times New Roman"/>
              <a:cs typeface="Times New Roman"/>
              <a:sym typeface="Times New Roman"/>
            </a:endParaRPr>
          </a:p>
        </p:txBody>
      </p:sp>
      <p:sp>
        <p:nvSpPr>
          <p:cNvPr id="171" name="Google Shape;171;p19"/>
          <p:cNvSpPr/>
          <p:nvPr/>
        </p:nvSpPr>
        <p:spPr>
          <a:xfrm>
            <a:off x="5259950" y="2173237"/>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Simplification Strategy</a:t>
            </a:r>
            <a:endParaRPr b="1" sz="1500">
              <a:solidFill>
                <a:schemeClr val="lt1"/>
              </a:solidFill>
              <a:latin typeface="Georgia"/>
              <a:ea typeface="Georgia"/>
              <a:cs typeface="Georgia"/>
              <a:sym typeface="Georgia"/>
            </a:endParaRPr>
          </a:p>
        </p:txBody>
      </p:sp>
      <p:sp>
        <p:nvSpPr>
          <p:cNvPr id="172" name="Google Shape;172;p19"/>
          <p:cNvSpPr txBox="1"/>
          <p:nvPr/>
        </p:nvSpPr>
        <p:spPr>
          <a:xfrm>
            <a:off x="5259950" y="2534725"/>
            <a:ext cx="3472500" cy="6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Due to the </a:t>
            </a:r>
            <a:r>
              <a:rPr b="1" lang="zh-CN" sz="1200">
                <a:solidFill>
                  <a:srgbClr val="E60101"/>
                </a:solidFill>
                <a:latin typeface="Times New Roman"/>
                <a:ea typeface="Times New Roman"/>
                <a:cs typeface="Times New Roman"/>
                <a:sym typeface="Times New Roman"/>
              </a:rPr>
              <a:t>strong correlations</a:t>
            </a:r>
            <a:r>
              <a:rPr lang="zh-CN" sz="1200">
                <a:solidFill>
                  <a:schemeClr val="dk2"/>
                </a:solidFill>
                <a:latin typeface="Times New Roman"/>
                <a:ea typeface="Times New Roman"/>
                <a:cs typeface="Times New Roman"/>
                <a:sym typeface="Times New Roman"/>
              </a:rPr>
              <a:t> among these variables, we can </a:t>
            </a:r>
            <a:r>
              <a:rPr b="1" lang="zh-CN" sz="1200">
                <a:solidFill>
                  <a:srgbClr val="E60101"/>
                </a:solidFill>
                <a:latin typeface="Times New Roman"/>
                <a:ea typeface="Times New Roman"/>
                <a:cs typeface="Times New Roman"/>
                <a:sym typeface="Times New Roman"/>
              </a:rPr>
              <a:t>select one variable to represent all the others</a:t>
            </a:r>
            <a:r>
              <a:rPr lang="zh-CN" sz="1200">
                <a:solidFill>
                  <a:schemeClr val="dk2"/>
                </a:solidFill>
                <a:latin typeface="Times New Roman"/>
                <a:ea typeface="Times New Roman"/>
                <a:cs typeface="Times New Roman"/>
                <a:sym typeface="Times New Roman"/>
              </a:rPr>
              <a:t>.</a:t>
            </a:r>
            <a:endParaRPr sz="1200">
              <a:solidFill>
                <a:schemeClr val="dk2"/>
              </a:solidFill>
              <a:latin typeface="Times New Roman"/>
              <a:ea typeface="Times New Roman"/>
              <a:cs typeface="Times New Roman"/>
              <a:sym typeface="Times New Roman"/>
            </a:endParaRPr>
          </a:p>
        </p:txBody>
      </p:sp>
      <p:sp>
        <p:nvSpPr>
          <p:cNvPr id="173" name="Google Shape;173;p19"/>
          <p:cNvSpPr/>
          <p:nvPr/>
        </p:nvSpPr>
        <p:spPr>
          <a:xfrm>
            <a:off x="5259950" y="3296001"/>
            <a:ext cx="3472500" cy="3615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CN" sz="1300">
                <a:solidFill>
                  <a:schemeClr val="lt1"/>
                </a:solidFill>
                <a:latin typeface="Georgia"/>
                <a:ea typeface="Georgia"/>
                <a:cs typeface="Georgia"/>
                <a:sym typeface="Georgia"/>
              </a:rPr>
              <a:t>Representative Products</a:t>
            </a:r>
            <a:endParaRPr b="1" sz="1500">
              <a:solidFill>
                <a:schemeClr val="lt1"/>
              </a:solidFill>
              <a:latin typeface="Georgia"/>
              <a:ea typeface="Georgia"/>
              <a:cs typeface="Georgia"/>
              <a:sym typeface="Georgia"/>
            </a:endParaRPr>
          </a:p>
        </p:txBody>
      </p:sp>
      <p:sp>
        <p:nvSpPr>
          <p:cNvPr id="174" name="Google Shape;174;p19"/>
          <p:cNvSpPr txBox="1"/>
          <p:nvPr/>
        </p:nvSpPr>
        <p:spPr>
          <a:xfrm>
            <a:off x="5259950" y="3657500"/>
            <a:ext cx="3472500" cy="128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We select the product </a:t>
            </a:r>
            <a:r>
              <a:rPr b="1" lang="zh-CN" sz="1100">
                <a:solidFill>
                  <a:srgbClr val="E60101"/>
                </a:solidFill>
                <a:latin typeface="Times New Roman"/>
                <a:ea typeface="Times New Roman"/>
                <a:cs typeface="Times New Roman"/>
                <a:sym typeface="Times New Roman"/>
              </a:rPr>
              <a:t>‘dummyTrade1 Expiry 3y Tenor 3y’</a:t>
            </a:r>
            <a:r>
              <a:rPr lang="zh-CN" sz="1100">
                <a:solidFill>
                  <a:schemeClr val="dk2"/>
                </a:solidFill>
                <a:latin typeface="Times New Roman"/>
                <a:ea typeface="Times New Roman"/>
                <a:cs typeface="Times New Roman"/>
                <a:sym typeface="Times New Roman"/>
              </a:rPr>
              <a:t> and </a:t>
            </a:r>
            <a:r>
              <a:rPr b="1" lang="zh-CN" sz="1100">
                <a:solidFill>
                  <a:srgbClr val="E60101"/>
                </a:solidFill>
                <a:latin typeface="Times New Roman"/>
                <a:ea typeface="Times New Roman"/>
                <a:cs typeface="Times New Roman"/>
                <a:sym typeface="Times New Roman"/>
              </a:rPr>
              <a:t>‘dummyTrade1 Expiry 3y Tenor 4y’</a:t>
            </a:r>
            <a:r>
              <a:rPr lang="zh-CN" sz="1100">
                <a:solidFill>
                  <a:schemeClr val="dk2"/>
                </a:solidFill>
                <a:latin typeface="Times New Roman"/>
                <a:ea typeface="Times New Roman"/>
                <a:cs typeface="Times New Roman"/>
                <a:sym typeface="Times New Roman"/>
              </a:rPr>
              <a:t> as the representative products because:</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 They have the highest correlation with other products</a:t>
            </a:r>
            <a:endParaRPr sz="11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zh-CN" sz="1100">
                <a:solidFill>
                  <a:schemeClr val="dk2"/>
                </a:solidFill>
                <a:latin typeface="Times New Roman"/>
                <a:ea typeface="Times New Roman"/>
                <a:cs typeface="Times New Roman"/>
                <a:sym typeface="Times New Roman"/>
              </a:rPr>
              <a:t>- Both products are negatively correlated with each other (correlation -1), meaningful to observe trend.</a:t>
            </a:r>
            <a:endParaRPr sz="11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0"/>
          <p:cNvPicPr preferRelativeResize="0"/>
          <p:nvPr/>
        </p:nvPicPr>
        <p:blipFill>
          <a:blip r:embed="rId3">
            <a:alphaModFix/>
          </a:blip>
          <a:stretch>
            <a:fillRect/>
          </a:stretch>
        </p:blipFill>
        <p:spPr>
          <a:xfrm>
            <a:off x="0" y="433825"/>
            <a:ext cx="8839201" cy="63250"/>
          </a:xfrm>
          <a:prstGeom prst="rect">
            <a:avLst/>
          </a:prstGeom>
          <a:noFill/>
          <a:ln>
            <a:noFill/>
          </a:ln>
        </p:spPr>
      </p:pic>
      <p:sp>
        <p:nvSpPr>
          <p:cNvPr id="180" name="Google Shape;180;p20"/>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XGBoost Model Prediction, Product: Expiry 3y Tenor 3y</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800">
              <a:solidFill>
                <a:schemeClr val="dk2"/>
              </a:solidFill>
            </a:endParaRPr>
          </a:p>
        </p:txBody>
      </p:sp>
      <p:pic>
        <p:nvPicPr>
          <p:cNvPr id="181" name="Google Shape;181;p20"/>
          <p:cNvPicPr preferRelativeResize="0"/>
          <p:nvPr/>
        </p:nvPicPr>
        <p:blipFill>
          <a:blip r:embed="rId4">
            <a:alphaModFix/>
          </a:blip>
          <a:stretch>
            <a:fillRect/>
          </a:stretch>
        </p:blipFill>
        <p:spPr>
          <a:xfrm>
            <a:off x="0" y="497075"/>
            <a:ext cx="9143999" cy="4646426"/>
          </a:xfrm>
          <a:prstGeom prst="rect">
            <a:avLst/>
          </a:prstGeom>
          <a:noFill/>
          <a:ln>
            <a:noFill/>
          </a:ln>
        </p:spPr>
      </p:pic>
      <p:sp>
        <p:nvSpPr>
          <p:cNvPr id="182" name="Google Shape;182;p20"/>
          <p:cNvSpPr txBox="1"/>
          <p:nvPr/>
        </p:nvSpPr>
        <p:spPr>
          <a:xfrm>
            <a:off x="1757625" y="3884025"/>
            <a:ext cx="23001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Predicting 'Vega MA t+1 to t+5' (MA = Moving Average)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183" name="Google Shape;183;p20"/>
          <p:cNvSpPr txBox="1"/>
          <p:nvPr/>
        </p:nvSpPr>
        <p:spPr>
          <a:xfrm>
            <a:off x="2116700" y="2242325"/>
            <a:ext cx="3163800" cy="15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Two Strategies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 </a:t>
            </a:r>
            <a:r>
              <a:rPr b="1" lang="zh-CN" sz="1300">
                <a:solidFill>
                  <a:schemeClr val="dk1"/>
                </a:solidFill>
                <a:latin typeface="Times New Roman"/>
                <a:ea typeface="Times New Roman"/>
                <a:cs typeface="Times New Roman"/>
                <a:sym typeface="Times New Roman"/>
              </a:rPr>
              <a:t>Classification:</a:t>
            </a:r>
            <a:r>
              <a:rPr lang="zh-CN" sz="1300">
                <a:solidFill>
                  <a:schemeClr val="dk1"/>
                </a:solidFill>
                <a:latin typeface="Times New Roman"/>
                <a:ea typeface="Times New Roman"/>
                <a:cs typeface="Times New Roman"/>
                <a:sym typeface="Times New Roman"/>
              </a:rPr>
              <a:t> predicting risk bucket for 'Vega MA t+1 to t+5'</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 </a:t>
            </a:r>
            <a:r>
              <a:rPr b="1" lang="zh-CN" sz="1300">
                <a:solidFill>
                  <a:schemeClr val="dk1"/>
                </a:solidFill>
                <a:latin typeface="Times New Roman"/>
                <a:ea typeface="Times New Roman"/>
                <a:cs typeface="Times New Roman"/>
                <a:sym typeface="Times New Roman"/>
              </a:rPr>
              <a:t>Regression:</a:t>
            </a:r>
            <a:r>
              <a:rPr lang="zh-CN" sz="1300">
                <a:solidFill>
                  <a:schemeClr val="dk1"/>
                </a:solidFill>
                <a:latin typeface="Times New Roman"/>
                <a:ea typeface="Times New Roman"/>
                <a:cs typeface="Times New Roman"/>
                <a:sym typeface="Times New Roman"/>
              </a:rPr>
              <a:t> computing a numerical estimate for 'Vega MA t+1 to t+5'</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zh-CN" sz="1300">
                <a:solidFill>
                  <a:schemeClr val="dk1"/>
                </a:solidFill>
                <a:latin typeface="Times New Roman"/>
                <a:ea typeface="Times New Roman"/>
                <a:cs typeface="Times New Roman"/>
                <a:sym typeface="Times New Roman"/>
              </a:rPr>
              <a:t>Now we start with developing a model to predict the risk bucket.</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
        <p:nvSpPr>
          <p:cNvPr id="184" name="Google Shape;184;p20"/>
          <p:cNvSpPr txBox="1"/>
          <p:nvPr/>
        </p:nvSpPr>
        <p:spPr>
          <a:xfrm>
            <a:off x="2691450" y="736500"/>
            <a:ext cx="3761100" cy="134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1300">
                <a:solidFill>
                  <a:schemeClr val="dk1"/>
                </a:solidFill>
                <a:latin typeface="Times New Roman"/>
                <a:ea typeface="Times New Roman"/>
                <a:cs typeface="Times New Roman"/>
                <a:sym typeface="Times New Roman"/>
              </a:rPr>
              <a:t>Classification: </a:t>
            </a:r>
            <a:r>
              <a:rPr lang="zh-CN" sz="1300">
                <a:solidFill>
                  <a:schemeClr val="dk1"/>
                </a:solidFill>
                <a:latin typeface="Times New Roman"/>
                <a:ea typeface="Times New Roman"/>
                <a:cs typeface="Times New Roman"/>
                <a:sym typeface="Times New Roman"/>
              </a:rPr>
              <a:t>To obtain the risk buckets, we first need to answer the following questions:</a:t>
            </a:r>
            <a:endParaRPr sz="13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zh-CN" sz="1300">
                <a:solidFill>
                  <a:schemeClr val="dk1"/>
                </a:solidFill>
                <a:latin typeface="Times New Roman"/>
                <a:ea typeface="Times New Roman"/>
                <a:cs typeface="Times New Roman"/>
                <a:sym typeface="Times New Roman"/>
              </a:rPr>
              <a:t>• How many risk buckets do we want to categorise the data into?</a:t>
            </a:r>
            <a:endParaRPr sz="13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zh-CN" sz="1300">
                <a:solidFill>
                  <a:schemeClr val="dk1"/>
                </a:solidFill>
                <a:latin typeface="Times New Roman"/>
                <a:ea typeface="Times New Roman"/>
                <a:cs typeface="Times New Roman"/>
                <a:sym typeface="Times New Roman"/>
              </a:rPr>
              <a:t>• How to define the range (max, min) of the risk buckets?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185" name="Google Shape;185;p20"/>
          <p:cNvPicPr preferRelativeResize="0"/>
          <p:nvPr/>
        </p:nvPicPr>
        <p:blipFill>
          <a:blip r:embed="rId5">
            <a:alphaModFix/>
          </a:blip>
          <a:stretch>
            <a:fillRect/>
          </a:stretch>
        </p:blipFill>
        <p:spPr>
          <a:xfrm>
            <a:off x="126125" y="4681975"/>
            <a:ext cx="819150" cy="38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1"/>
          <p:cNvPicPr preferRelativeResize="0"/>
          <p:nvPr/>
        </p:nvPicPr>
        <p:blipFill>
          <a:blip r:embed="rId3">
            <a:alphaModFix/>
          </a:blip>
          <a:stretch>
            <a:fillRect/>
          </a:stretch>
        </p:blipFill>
        <p:spPr>
          <a:xfrm>
            <a:off x="45675" y="4713975"/>
            <a:ext cx="819150" cy="381000"/>
          </a:xfrm>
          <a:prstGeom prst="rect">
            <a:avLst/>
          </a:prstGeom>
          <a:noFill/>
          <a:ln>
            <a:noFill/>
          </a:ln>
        </p:spPr>
      </p:pic>
      <p:pic>
        <p:nvPicPr>
          <p:cNvPr id="191" name="Google Shape;191;p21"/>
          <p:cNvPicPr preferRelativeResize="0"/>
          <p:nvPr/>
        </p:nvPicPr>
        <p:blipFill>
          <a:blip r:embed="rId4">
            <a:alphaModFix/>
          </a:blip>
          <a:stretch>
            <a:fillRect/>
          </a:stretch>
        </p:blipFill>
        <p:spPr>
          <a:xfrm>
            <a:off x="0" y="433825"/>
            <a:ext cx="8839201" cy="63250"/>
          </a:xfrm>
          <a:prstGeom prst="rect">
            <a:avLst/>
          </a:prstGeom>
          <a:noFill/>
          <a:ln>
            <a:noFill/>
          </a:ln>
        </p:spPr>
      </p:pic>
      <p:sp>
        <p:nvSpPr>
          <p:cNvPr id="192" name="Google Shape;192;p21"/>
          <p:cNvSpPr txBox="1"/>
          <p:nvPr/>
        </p:nvSpPr>
        <p:spPr>
          <a:xfrm>
            <a:off x="0" y="0"/>
            <a:ext cx="8599500" cy="38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950">
                <a:solidFill>
                  <a:schemeClr val="accent2"/>
                </a:solidFill>
                <a:highlight>
                  <a:srgbClr val="FFFFFF"/>
                </a:highlight>
                <a:latin typeface="Georgia"/>
                <a:ea typeface="Georgia"/>
                <a:cs typeface="Georgia"/>
                <a:sym typeface="Georgia"/>
              </a:rPr>
              <a:t>XGBoost - Classification; Product: Expiry 3y Tenor 3y</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750">
              <a:solidFill>
                <a:schemeClr val="accent2"/>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950">
              <a:solidFill>
                <a:schemeClr val="accent2"/>
              </a:solidFill>
              <a:highlight>
                <a:srgbClr val="FFFFFF"/>
              </a:highlight>
              <a:latin typeface="Georgia"/>
              <a:ea typeface="Georgia"/>
              <a:cs typeface="Georgia"/>
              <a:sym typeface="Georgia"/>
            </a:endParaRPr>
          </a:p>
          <a:p>
            <a:pPr indent="0" lvl="0" marL="0" rtl="0" algn="ctr">
              <a:spcBef>
                <a:spcPts val="120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ctr">
              <a:spcBef>
                <a:spcPts val="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ctr">
              <a:spcBef>
                <a:spcPts val="0"/>
              </a:spcBef>
              <a:spcAft>
                <a:spcPts val="0"/>
              </a:spcAft>
              <a:buNone/>
            </a:pPr>
            <a:r>
              <a:rPr lang="zh-CN" sz="1500">
                <a:solidFill>
                  <a:schemeClr val="lt2"/>
                </a:solidFill>
                <a:latin typeface="Georgia"/>
                <a:ea typeface="Georgia"/>
                <a:cs typeface="Georgia"/>
                <a:sym typeface="Georgia"/>
              </a:rPr>
              <a:t>Tenor</a:t>
            </a:r>
            <a:endParaRPr sz="1500">
              <a:solidFill>
                <a:schemeClr val="lt2"/>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endParaRPr>
          </a:p>
        </p:txBody>
      </p:sp>
      <p:pic>
        <p:nvPicPr>
          <p:cNvPr id="193" name="Google Shape;193;p21"/>
          <p:cNvPicPr preferRelativeResize="0"/>
          <p:nvPr/>
        </p:nvPicPr>
        <p:blipFill rotWithShape="1">
          <a:blip r:embed="rId5">
            <a:alphaModFix/>
          </a:blip>
          <a:srcRect b="0" l="0" r="0" t="4861"/>
          <a:stretch/>
        </p:blipFill>
        <p:spPr>
          <a:xfrm>
            <a:off x="223225" y="619850"/>
            <a:ext cx="3317377" cy="2337537"/>
          </a:xfrm>
          <a:prstGeom prst="rect">
            <a:avLst/>
          </a:prstGeom>
          <a:noFill/>
          <a:ln>
            <a:noFill/>
          </a:ln>
        </p:spPr>
      </p:pic>
      <p:sp>
        <p:nvSpPr>
          <p:cNvPr id="194" name="Google Shape;194;p21"/>
          <p:cNvSpPr/>
          <p:nvPr/>
        </p:nvSpPr>
        <p:spPr>
          <a:xfrm>
            <a:off x="3895450" y="608500"/>
            <a:ext cx="3255600" cy="38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chemeClr val="lt1"/>
                </a:solidFill>
              </a:rPr>
              <a:t> </a:t>
            </a:r>
            <a:r>
              <a:rPr lang="zh-CN">
                <a:solidFill>
                  <a:schemeClr val="lt1"/>
                </a:solidFill>
              </a:rPr>
              <a:t>Choosing the Number of Risk Buckets</a:t>
            </a:r>
            <a:endParaRPr sz="1600">
              <a:solidFill>
                <a:schemeClr val="lt1"/>
              </a:solidFill>
              <a:latin typeface="Georgia"/>
              <a:ea typeface="Georgia"/>
              <a:cs typeface="Georgia"/>
              <a:sym typeface="Georgia"/>
            </a:endParaRPr>
          </a:p>
        </p:txBody>
      </p:sp>
      <p:sp>
        <p:nvSpPr>
          <p:cNvPr id="195" name="Google Shape;195;p21"/>
          <p:cNvSpPr/>
          <p:nvPr/>
        </p:nvSpPr>
        <p:spPr>
          <a:xfrm>
            <a:off x="3895450" y="1089538"/>
            <a:ext cx="4762200" cy="55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196" name="Google Shape;196;p21"/>
          <p:cNvSpPr txBox="1"/>
          <p:nvPr/>
        </p:nvSpPr>
        <p:spPr>
          <a:xfrm>
            <a:off x="3895450" y="1089538"/>
            <a:ext cx="4810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515151"/>
                </a:solidFill>
              </a:rPr>
              <a:t>Based on the Silhouette Analysis graph for 'Vega MA t+1 to t+5', we see that the optimal number of clusters is 2.</a:t>
            </a:r>
            <a:endParaRPr sz="1200">
              <a:solidFill>
                <a:srgbClr val="515151"/>
              </a:solidFill>
            </a:endParaRPr>
          </a:p>
          <a:p>
            <a:pPr indent="0" lvl="0" marL="0" rtl="0" algn="l">
              <a:spcBef>
                <a:spcPts val="0"/>
              </a:spcBef>
              <a:spcAft>
                <a:spcPts val="0"/>
              </a:spcAft>
              <a:buNone/>
            </a:pPr>
            <a:r>
              <a:t/>
            </a:r>
            <a:endParaRPr sz="1200">
              <a:solidFill>
                <a:srgbClr val="515151"/>
              </a:solidFill>
              <a:latin typeface="Verdana"/>
              <a:ea typeface="Verdana"/>
              <a:cs typeface="Verdana"/>
              <a:sym typeface="Verdana"/>
            </a:endParaRPr>
          </a:p>
          <a:p>
            <a:pPr indent="0" lvl="0" marL="0" rtl="0" algn="l">
              <a:spcBef>
                <a:spcPts val="0"/>
              </a:spcBef>
              <a:spcAft>
                <a:spcPts val="0"/>
              </a:spcAft>
              <a:buNone/>
            </a:pPr>
            <a:r>
              <a:t/>
            </a:r>
            <a:endParaRPr sz="1200">
              <a:solidFill>
                <a:srgbClr val="515151"/>
              </a:solidFill>
              <a:latin typeface="Verdana"/>
              <a:ea typeface="Verdana"/>
              <a:cs typeface="Verdana"/>
              <a:sym typeface="Verdana"/>
            </a:endParaRPr>
          </a:p>
          <a:p>
            <a:pPr indent="0" lvl="0" marL="0" rtl="0" algn="l">
              <a:spcBef>
                <a:spcPts val="0"/>
              </a:spcBef>
              <a:spcAft>
                <a:spcPts val="0"/>
              </a:spcAft>
              <a:buNone/>
            </a:pPr>
            <a:r>
              <a:t/>
            </a:r>
            <a:endParaRPr sz="1200">
              <a:solidFill>
                <a:schemeClr val="dk2"/>
              </a:solidFill>
            </a:endParaRPr>
          </a:p>
        </p:txBody>
      </p:sp>
      <p:sp>
        <p:nvSpPr>
          <p:cNvPr id="197" name="Google Shape;197;p21"/>
          <p:cNvSpPr/>
          <p:nvPr/>
        </p:nvSpPr>
        <p:spPr>
          <a:xfrm>
            <a:off x="3895450" y="1765188"/>
            <a:ext cx="4762200" cy="11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198" name="Google Shape;198;p21"/>
          <p:cNvSpPr txBox="1"/>
          <p:nvPr/>
        </p:nvSpPr>
        <p:spPr>
          <a:xfrm>
            <a:off x="3895450" y="1760263"/>
            <a:ext cx="4762200" cy="11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200">
                <a:solidFill>
                  <a:srgbClr val="515151"/>
                </a:solidFill>
              </a:rPr>
              <a:t>However, using 2 buckets would only allow us to observe whether the future Vega is extremely high risk or not extremely high risk. Conversely, using more buckets (e.g., 4 or more) results in decreased model accuracy, with many false positives and false negatives. Therefore, we decided to use 3 risk buckets.</a:t>
            </a:r>
            <a:endParaRPr sz="1800">
              <a:solidFill>
                <a:schemeClr val="dk2"/>
              </a:solidFill>
            </a:endParaRPr>
          </a:p>
        </p:txBody>
      </p:sp>
      <p:cxnSp>
        <p:nvCxnSpPr>
          <p:cNvPr id="199" name="Google Shape;199;p21"/>
          <p:cNvCxnSpPr/>
          <p:nvPr/>
        </p:nvCxnSpPr>
        <p:spPr>
          <a:xfrm flipH="1" rot="10800000">
            <a:off x="-8700" y="2982700"/>
            <a:ext cx="9161400" cy="195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1"/>
          <p:cNvSpPr/>
          <p:nvPr/>
        </p:nvSpPr>
        <p:spPr>
          <a:xfrm>
            <a:off x="146650" y="3098775"/>
            <a:ext cx="3255600" cy="381000"/>
          </a:xfrm>
          <a:prstGeom prst="rect">
            <a:avLst/>
          </a:prstGeom>
          <a:solidFill>
            <a:srgbClr val="E63232">
              <a:alpha val="96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CN">
                <a:solidFill>
                  <a:schemeClr val="lt1"/>
                </a:solidFill>
              </a:rPr>
              <a:t>kNN analysis to determine the ranges</a:t>
            </a:r>
            <a:endParaRPr>
              <a:solidFill>
                <a:schemeClr val="lt1"/>
              </a:solidFill>
            </a:endParaRPr>
          </a:p>
        </p:txBody>
      </p:sp>
      <p:pic>
        <p:nvPicPr>
          <p:cNvPr id="201" name="Google Shape;201;p21"/>
          <p:cNvPicPr preferRelativeResize="0"/>
          <p:nvPr/>
        </p:nvPicPr>
        <p:blipFill>
          <a:blip r:embed="rId6">
            <a:alphaModFix/>
          </a:blip>
          <a:stretch>
            <a:fillRect/>
          </a:stretch>
        </p:blipFill>
        <p:spPr>
          <a:xfrm>
            <a:off x="3540600" y="3113598"/>
            <a:ext cx="2754575" cy="1537125"/>
          </a:xfrm>
          <a:prstGeom prst="rect">
            <a:avLst/>
          </a:prstGeom>
          <a:noFill/>
          <a:ln cap="flat" cmpd="sng" w="9525">
            <a:solidFill>
              <a:schemeClr val="lt1"/>
            </a:solidFill>
            <a:prstDash val="solid"/>
            <a:round/>
            <a:headEnd len="sm" w="sm" type="none"/>
            <a:tailEnd len="sm" w="sm" type="none"/>
          </a:ln>
        </p:spPr>
      </p:pic>
      <p:pic>
        <p:nvPicPr>
          <p:cNvPr id="202" name="Google Shape;202;p21"/>
          <p:cNvPicPr preferRelativeResize="0"/>
          <p:nvPr/>
        </p:nvPicPr>
        <p:blipFill>
          <a:blip r:embed="rId7">
            <a:alphaModFix/>
          </a:blip>
          <a:stretch>
            <a:fillRect/>
          </a:stretch>
        </p:blipFill>
        <p:spPr>
          <a:xfrm>
            <a:off x="6342300" y="3113600"/>
            <a:ext cx="2754000" cy="1537200"/>
          </a:xfrm>
          <a:prstGeom prst="rect">
            <a:avLst/>
          </a:prstGeom>
          <a:noFill/>
          <a:ln cap="flat" cmpd="sng" w="9525">
            <a:solidFill>
              <a:schemeClr val="lt1"/>
            </a:solidFill>
            <a:prstDash val="solid"/>
            <a:round/>
            <a:headEnd len="sm" w="sm" type="none"/>
            <a:tailEnd len="sm" w="sm" type="none"/>
          </a:ln>
        </p:spPr>
      </p:pic>
      <p:sp>
        <p:nvSpPr>
          <p:cNvPr id="203" name="Google Shape;203;p21"/>
          <p:cNvSpPr/>
          <p:nvPr/>
        </p:nvSpPr>
        <p:spPr>
          <a:xfrm>
            <a:off x="146725" y="3543825"/>
            <a:ext cx="3255600" cy="110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latin typeface="Georgia"/>
              <a:ea typeface="Georgia"/>
              <a:cs typeface="Georgia"/>
              <a:sym typeface="Georgia"/>
            </a:endParaRPr>
          </a:p>
        </p:txBody>
      </p:sp>
      <p:sp>
        <p:nvSpPr>
          <p:cNvPr id="204" name="Google Shape;204;p21"/>
          <p:cNvSpPr txBox="1"/>
          <p:nvPr/>
        </p:nvSpPr>
        <p:spPr>
          <a:xfrm>
            <a:off x="864825" y="4634150"/>
            <a:ext cx="8289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Note that </a:t>
            </a:r>
            <a:r>
              <a:rPr lang="zh-CN" sz="1200">
                <a:solidFill>
                  <a:schemeClr val="dk2"/>
                </a:solidFill>
                <a:latin typeface="Times New Roman"/>
                <a:ea typeface="Times New Roman"/>
                <a:cs typeface="Times New Roman"/>
                <a:sym typeface="Times New Roman"/>
              </a:rPr>
              <a:t>we also classify 'Vega MA t-59 to t-30', 'Vega MA t-29 to t-15', 'Vega MA t-14 to t-10', 'Vega MA t-9 to t-5', 'Vega MA t-4 to t' into 3 risk buckets using kNN analysis. </a:t>
            </a:r>
            <a:endParaRPr sz="1200">
              <a:solidFill>
                <a:schemeClr val="dk2"/>
              </a:solidFill>
              <a:latin typeface="Times New Roman"/>
              <a:ea typeface="Times New Roman"/>
              <a:cs typeface="Times New Roman"/>
              <a:sym typeface="Times New Roman"/>
            </a:endParaRPr>
          </a:p>
        </p:txBody>
      </p:sp>
      <p:sp>
        <p:nvSpPr>
          <p:cNvPr id="205" name="Google Shape;205;p21"/>
          <p:cNvSpPr txBox="1"/>
          <p:nvPr/>
        </p:nvSpPr>
        <p:spPr>
          <a:xfrm>
            <a:off x="175825" y="3576350"/>
            <a:ext cx="31974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515151"/>
                </a:solidFill>
              </a:rPr>
              <a:t>The ranges for risk buckets 1 to 3 are shown in the right-hand graph.</a:t>
            </a:r>
            <a:endParaRPr sz="1200">
              <a:solidFill>
                <a:srgbClr val="515151"/>
              </a:solidFill>
            </a:endParaRPr>
          </a:p>
          <a:p>
            <a:pPr indent="0" lvl="0" marL="0" rtl="0" algn="l">
              <a:spcBef>
                <a:spcPts val="0"/>
              </a:spcBef>
              <a:spcAft>
                <a:spcPts val="0"/>
              </a:spcAft>
              <a:buClr>
                <a:schemeClr val="dk1"/>
              </a:buClr>
              <a:buSzPts val="1100"/>
              <a:buFont typeface="Arial"/>
              <a:buNone/>
            </a:pPr>
            <a:r>
              <a:rPr lang="zh-CN" sz="1200">
                <a:solidFill>
                  <a:srgbClr val="515151"/>
                </a:solidFill>
              </a:rPr>
              <a:t>W</a:t>
            </a:r>
            <a:r>
              <a:rPr lang="zh-CN" sz="1200">
                <a:solidFill>
                  <a:srgbClr val="515151"/>
                </a:solidFill>
              </a:rPr>
              <a:t>e name the 3 buckets as 'low risk' (class 1), 'high risk' (class 2), and 'extreme high risk' (class 3)</a:t>
            </a:r>
            <a:endParaRPr sz="1200">
              <a:solidFill>
                <a:srgbClr val="51515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